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EB556-0B36-4B46-A3D6-5A174EF59417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641A7B-89D3-49F5-B359-8C2937DDEB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45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95536" y="179121"/>
            <a:ext cx="1530566" cy="306191"/>
          </a:xfrm>
          <a:prstGeom prst="rect">
            <a:avLst/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/>
              <a:sym typeface="微软雅黑" panose="020B0503020204020204" charset="-122"/>
            </a:endParaRPr>
          </a:p>
        </p:txBody>
      </p:sp>
      <p:sp>
        <p:nvSpPr>
          <p:cNvPr id="5" name="Shape 40"/>
          <p:cNvSpPr/>
          <p:nvPr>
            <p:custDataLst>
              <p:tags r:id="rId2"/>
            </p:custDataLst>
          </p:nvPr>
        </p:nvSpPr>
        <p:spPr>
          <a:xfrm>
            <a:off x="3969788" y="1824612"/>
            <a:ext cx="4893078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第十八章 电功率</a:t>
            </a:r>
            <a:endParaRPr lang="zh-CN" sz="40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Shape 40"/>
          <p:cNvSpPr/>
          <p:nvPr>
            <p:custDataLst>
              <p:tags r:id="rId3"/>
            </p:custDataLst>
          </p:nvPr>
        </p:nvSpPr>
        <p:spPr>
          <a:xfrm>
            <a:off x="4283968" y="843558"/>
            <a:ext cx="3781372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人教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版九年级物理</a:t>
            </a:r>
            <a:endParaRPr lang="zh-CN" sz="1600" b="1" baseline="-25000" dirty="0">
              <a:solidFill>
                <a:srgbClr val="0070C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07206"/>
            <a:ext cx="3646260" cy="3651870"/>
          </a:xfrm>
          <a:prstGeom prst="rect">
            <a:avLst/>
          </a:prstGeom>
        </p:spPr>
      </p:pic>
      <p:sp>
        <p:nvSpPr>
          <p:cNvPr id="9" name="Shape 40"/>
          <p:cNvSpPr/>
          <p:nvPr/>
        </p:nvSpPr>
        <p:spPr>
          <a:xfrm>
            <a:off x="3774116" y="2715766"/>
            <a:ext cx="5088750" cy="109773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5400" b="1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5400" b="1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5400" b="1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节 电功</a:t>
            </a:r>
            <a:r>
              <a:rPr lang="zh-CN" altLang="en-US" sz="5400" b="1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率</a:t>
            </a:r>
            <a:endParaRPr lang="en-US" altLang="zh-CN" sz="5400" b="1" baseline="-25000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4400" b="1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（第</a:t>
            </a:r>
            <a:r>
              <a:rPr lang="en-US" altLang="zh-CN" sz="4400" b="1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2课时</a:t>
            </a:r>
            <a:r>
              <a:rPr lang="en-US" altLang="zh-CN" sz="4400" b="1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400" b="1" baseline="-25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额定电压 额定功率）</a:t>
            </a:r>
            <a:endParaRPr lang="zh-CN" altLang="zh-CN" sz="4400" b="1" baseline="-25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694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4"/>
          <p:cNvSpPr txBox="1">
            <a:spLocks noChangeArrowheads="1"/>
          </p:cNvSpPr>
          <p:nvPr/>
        </p:nvSpPr>
        <p:spPr bwMode="auto">
          <a:xfrm>
            <a:off x="539553" y="2355191"/>
            <a:ext cx="8278813" cy="10525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演示实验</a:t>
            </a:r>
            <a:r>
              <a:rPr lang="en-US" altLang="zh-CN" sz="2400" b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b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400" b="0">
                <a:latin typeface="黑体" pitchFamily="49" charset="-122"/>
                <a:ea typeface="黑体" pitchFamily="49" charset="-122"/>
              </a:rPr>
              <a:t>将两只“</a:t>
            </a:r>
            <a:r>
              <a:rPr lang="en-US" altLang="zh-CN" sz="2400" b="0">
                <a:latin typeface="黑体" pitchFamily="49" charset="-122"/>
                <a:ea typeface="黑体" pitchFamily="49" charset="-122"/>
              </a:rPr>
              <a:t>PZ220</a:t>
            </a:r>
            <a:r>
              <a:rPr lang="zh-CN" altLang="en-US" sz="2400" b="0">
                <a:latin typeface="黑体" pitchFamily="49" charset="-122"/>
                <a:ea typeface="黑体" pitchFamily="49" charset="-122"/>
              </a:rPr>
              <a:t>V</a:t>
            </a:r>
            <a:r>
              <a:rPr lang="en-US" altLang="zh-CN" sz="2400" b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 b="0">
                <a:latin typeface="黑体" pitchFamily="49" charset="-122"/>
                <a:ea typeface="黑体" pitchFamily="49" charset="-122"/>
              </a:rPr>
              <a:t>25W”和“</a:t>
            </a:r>
            <a:r>
              <a:rPr lang="en-US" altLang="zh-CN" sz="2400" b="0">
                <a:latin typeface="黑体" pitchFamily="49" charset="-122"/>
                <a:ea typeface="黑体" pitchFamily="49" charset="-122"/>
              </a:rPr>
              <a:t>PZ220</a:t>
            </a:r>
            <a:r>
              <a:rPr lang="zh-CN" altLang="en-US" sz="2400" b="0">
                <a:latin typeface="黑体" pitchFamily="49" charset="-122"/>
                <a:ea typeface="黑体" pitchFamily="49" charset="-122"/>
              </a:rPr>
              <a:t>V</a:t>
            </a:r>
            <a:r>
              <a:rPr lang="en-US" altLang="zh-CN" sz="2400" b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400" b="0">
                <a:latin typeface="黑体" pitchFamily="49" charset="-122"/>
                <a:ea typeface="黑体" pitchFamily="49" charset="-122"/>
              </a:rPr>
              <a:t>6</a:t>
            </a:r>
            <a:r>
              <a:rPr lang="en-US" altLang="zh-CN" sz="2400" b="0">
                <a:latin typeface="黑体" pitchFamily="49" charset="-122"/>
                <a:ea typeface="黑体" pitchFamily="49" charset="-122"/>
              </a:rPr>
              <a:t>0</a:t>
            </a:r>
            <a:r>
              <a:rPr lang="zh-CN" altLang="en-US" sz="2400" b="0">
                <a:latin typeface="黑体" pitchFamily="49" charset="-122"/>
                <a:ea typeface="黑体" pitchFamily="49" charset="-122"/>
              </a:rPr>
              <a:t>W”的灯泡，先后并联和串联接入家庭电路中，观察灯泡的发光情况。</a:t>
            </a:r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395537" y="1055839"/>
            <a:ext cx="8201025" cy="1126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0">
                <a:latin typeface="黑体" pitchFamily="49" charset="-122"/>
                <a:ea typeface="黑体" pitchFamily="49" charset="-122"/>
                <a:cs typeface="楷体_GB2312"/>
              </a:rPr>
              <a:t>　　</a:t>
            </a:r>
            <a:r>
              <a:rPr lang="zh-CN" altLang="en-US" sz="2400" b="0">
                <a:latin typeface="黑体" pitchFamily="49" charset="-122"/>
                <a:ea typeface="黑体" pitchFamily="49" charset="-122"/>
              </a:rPr>
              <a:t>不同用电器的电功率一般不同，那么</a:t>
            </a:r>
            <a:r>
              <a:rPr lang="zh-CN" altLang="en-US" sz="2400" b="0" smtClean="0">
                <a:latin typeface="黑体" pitchFamily="49" charset="-122"/>
                <a:ea typeface="黑体" pitchFamily="49" charset="-122"/>
              </a:rPr>
              <a:t>，在</a:t>
            </a:r>
            <a:r>
              <a:rPr lang="zh-CN" altLang="en-US" sz="2400" b="0">
                <a:latin typeface="黑体" pitchFamily="49" charset="-122"/>
                <a:ea typeface="黑体" pitchFamily="49" charset="-122"/>
              </a:rPr>
              <a:t>不同电压下，同一个用电器的功率总是一样的吗</a:t>
            </a:r>
            <a:r>
              <a:rPr lang="en-US" altLang="zh-CN" sz="2400" b="0"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sp>
        <p:nvSpPr>
          <p:cNvPr id="13" name="TextBox 5"/>
          <p:cNvSpPr>
            <a:spLocks noChangeArrowheads="1"/>
          </p:cNvSpPr>
          <p:nvPr/>
        </p:nvSpPr>
        <p:spPr bwMode="auto">
          <a:xfrm>
            <a:off x="467544" y="3654544"/>
            <a:ext cx="8424936" cy="1167412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wrap="square" lIns="90170" tIns="46990" rIns="90170" bIns="469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现象</a:t>
            </a:r>
            <a:r>
              <a:rPr lang="zh-CN" altLang="en-US" sz="24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楷体_GB2312"/>
              </a:rPr>
              <a:t>：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在串联电路中两灯泡变暗了，并且在并联电路中更亮的灯泡，在串联电路中反而更暗。</a:t>
            </a:r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4" name="组合 3"/>
          <p:cNvGrpSpPr/>
          <p:nvPr/>
        </p:nvGrpSpPr>
        <p:grpSpPr>
          <a:xfrm>
            <a:off x="467544" y="333976"/>
            <a:ext cx="1727840" cy="447391"/>
            <a:chOff x="1076" y="2071"/>
            <a:chExt cx="2720" cy="940"/>
          </a:xfrm>
        </p:grpSpPr>
        <p:sp>
          <p:nvSpPr>
            <p:cNvPr id="15" name="流程图: 文档 14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6" name="文本框 4101"/>
            <p:cNvSpPr txBox="1"/>
            <p:nvPr/>
          </p:nvSpPr>
          <p:spPr>
            <a:xfrm>
              <a:off x="1076" y="2101"/>
              <a:ext cx="2720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itchFamily="2" charset="-122"/>
                </a:rPr>
                <a:t>观察与思考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0068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539552" y="767094"/>
            <a:ext cx="8135938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演示实验</a:t>
            </a:r>
            <a:r>
              <a:rPr lang="en-US" altLang="zh-CN" sz="2400" b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b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400" b="0">
                <a:latin typeface="黑体" pitchFamily="49" charset="-122"/>
                <a:ea typeface="黑体" pitchFamily="49" charset="-122"/>
              </a:rPr>
              <a:t>取一个标有“3</a:t>
            </a:r>
            <a:r>
              <a:rPr lang="en-US" altLang="zh-CN" sz="2400" b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400" b="0">
                <a:latin typeface="黑体" pitchFamily="49" charset="-122"/>
                <a:ea typeface="黑体" pitchFamily="49" charset="-122"/>
              </a:rPr>
              <a:t>8</a:t>
            </a:r>
            <a:r>
              <a:rPr lang="en-US" altLang="zh-CN" sz="2400" b="0">
                <a:latin typeface="黑体" pitchFamily="49" charset="-122"/>
                <a:ea typeface="黑体" pitchFamily="49" charset="-122"/>
              </a:rPr>
              <a:t>V   </a:t>
            </a:r>
            <a:r>
              <a:rPr lang="zh-CN" altLang="en-US" sz="2400" b="0"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2400" b="0">
                <a:latin typeface="黑体" pitchFamily="49" charset="-122"/>
                <a:ea typeface="黑体" pitchFamily="49" charset="-122"/>
              </a:rPr>
              <a:t>.5 W”</a:t>
            </a:r>
            <a:r>
              <a:rPr lang="zh-CN" altLang="en-US" sz="2400" b="0">
                <a:latin typeface="黑体" pitchFamily="49" charset="-122"/>
                <a:ea typeface="黑体" pitchFamily="49" charset="-122"/>
              </a:rPr>
              <a:t>的电灯泡。把它接在3</a:t>
            </a:r>
            <a:r>
              <a:rPr lang="en-US" altLang="zh-CN" sz="2400" b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400" b="0">
                <a:latin typeface="黑体" pitchFamily="49" charset="-122"/>
                <a:ea typeface="黑体" pitchFamily="49" charset="-122"/>
              </a:rPr>
              <a:t>8</a:t>
            </a:r>
            <a:r>
              <a:rPr lang="en-US" altLang="zh-CN" sz="2400" b="0">
                <a:latin typeface="黑体" pitchFamily="49" charset="-122"/>
                <a:ea typeface="黑体" pitchFamily="49" charset="-122"/>
              </a:rPr>
              <a:t> V</a:t>
            </a:r>
            <a:r>
              <a:rPr lang="zh-CN" altLang="en-US" sz="2400" b="0">
                <a:latin typeface="黑体" pitchFamily="49" charset="-122"/>
                <a:ea typeface="黑体" pitchFamily="49" charset="-122"/>
              </a:rPr>
              <a:t>的电路中，它正常发光。把它分别接在2</a:t>
            </a:r>
            <a:r>
              <a:rPr lang="en-US" altLang="zh-CN" sz="2400" b="0">
                <a:latin typeface="黑体" pitchFamily="49" charset="-122"/>
                <a:ea typeface="黑体" pitchFamily="49" charset="-122"/>
              </a:rPr>
              <a:t>V</a:t>
            </a:r>
            <a:r>
              <a:rPr lang="zh-CN" altLang="en-US" sz="2400" b="0">
                <a:latin typeface="黑体" pitchFamily="49" charset="-122"/>
                <a:ea typeface="黑体" pitchFamily="49" charset="-122"/>
              </a:rPr>
              <a:t>和4</a:t>
            </a:r>
            <a:r>
              <a:rPr lang="en-US" altLang="zh-CN" sz="2400" b="0">
                <a:latin typeface="黑体" pitchFamily="49" charset="-122"/>
                <a:ea typeface="黑体" pitchFamily="49" charset="-122"/>
              </a:rPr>
              <a:t>V</a:t>
            </a:r>
            <a:r>
              <a:rPr lang="zh-CN" altLang="en-US" sz="2400" b="0">
                <a:latin typeface="黑体" pitchFamily="49" charset="-122"/>
                <a:ea typeface="黑体" pitchFamily="49" charset="-122"/>
              </a:rPr>
              <a:t>的电路中，观察并比较它们的亮度。</a:t>
            </a:r>
            <a:endParaRPr lang="zh-CN" altLang="en-US" sz="2400" b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6" name="TextBox 5"/>
          <p:cNvSpPr>
            <a:spLocks noChangeArrowheads="1"/>
          </p:cNvSpPr>
          <p:nvPr/>
        </p:nvSpPr>
        <p:spPr bwMode="auto">
          <a:xfrm>
            <a:off x="395536" y="2860495"/>
            <a:ext cx="8424936" cy="1943795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wrap="square" lIns="90170" tIns="46990" rIns="90170" bIns="4699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smtClean="0">
                <a:solidFill>
                  <a:srgbClr val="0000FF"/>
                </a:solidFill>
                <a:ea typeface="黑体" pitchFamily="49" charset="-122"/>
              </a:rPr>
              <a:t>现象：</a:t>
            </a:r>
            <a:r>
              <a:rPr lang="zh-CN" altLang="en-US" sz="2400" smtClean="0">
                <a:ea typeface="黑体" pitchFamily="49" charset="-122"/>
              </a:rPr>
              <a:t>在电压为 </a:t>
            </a:r>
            <a:r>
              <a:rPr lang="en-US" altLang="zh-CN" sz="2400" smtClean="0">
                <a:latin typeface="Times New Roman" pitchFamily="18" charset="0"/>
                <a:ea typeface="黑体" pitchFamily="49" charset="-122"/>
              </a:rPr>
              <a:t>3.8V</a:t>
            </a:r>
            <a:r>
              <a:rPr lang="en-US" altLang="zh-CN" sz="2400" smtClean="0">
                <a:ea typeface="黑体" pitchFamily="49" charset="-122"/>
              </a:rPr>
              <a:t> </a:t>
            </a:r>
            <a:r>
              <a:rPr lang="zh-CN" altLang="en-US" sz="2400" smtClean="0">
                <a:ea typeface="黑体" pitchFamily="49" charset="-122"/>
              </a:rPr>
              <a:t>时，灯泡正常发光；在低于</a:t>
            </a:r>
            <a:r>
              <a:rPr lang="en-US" altLang="zh-CN" sz="2400" smtClean="0">
                <a:latin typeface="Times New Roman" pitchFamily="18" charset="0"/>
                <a:ea typeface="黑体" pitchFamily="49" charset="-122"/>
              </a:rPr>
              <a:t>3.8V</a:t>
            </a:r>
            <a:r>
              <a:rPr lang="en-US" altLang="zh-CN" sz="2400" smtClean="0">
                <a:ea typeface="黑体" pitchFamily="49" charset="-122"/>
              </a:rPr>
              <a:t> </a:t>
            </a:r>
            <a:r>
              <a:rPr lang="zh-CN" altLang="en-US" sz="2400" smtClean="0">
                <a:ea typeface="黑体" pitchFamily="49" charset="-122"/>
              </a:rPr>
              <a:t>时，灯泡发光暗淡；在高于 </a:t>
            </a:r>
            <a:r>
              <a:rPr lang="en-US" altLang="zh-CN" sz="2400" smtClean="0">
                <a:latin typeface="Times New Roman" pitchFamily="18" charset="0"/>
                <a:ea typeface="黑体" pitchFamily="49" charset="-122"/>
              </a:rPr>
              <a:t>3</a:t>
            </a:r>
            <a:r>
              <a:rPr lang="zh-CN" altLang="en-US" sz="2400" smtClean="0">
                <a:latin typeface="Times New Roman" pitchFamily="18" charset="0"/>
                <a:ea typeface="黑体" pitchFamily="49" charset="-122"/>
              </a:rPr>
              <a:t>.8</a:t>
            </a:r>
            <a:r>
              <a:rPr lang="en-US" altLang="zh-CN" sz="2400" smtClean="0">
                <a:latin typeface="Times New Roman" pitchFamily="18" charset="0"/>
                <a:ea typeface="黑体" pitchFamily="49" charset="-122"/>
              </a:rPr>
              <a:t> V</a:t>
            </a:r>
            <a:r>
              <a:rPr lang="en-US" altLang="zh-CN" sz="2400" smtClean="0">
                <a:ea typeface="黑体" pitchFamily="49" charset="-122"/>
              </a:rPr>
              <a:t> </a:t>
            </a:r>
            <a:r>
              <a:rPr lang="zh-CN" altLang="en-US" sz="2400" smtClean="0">
                <a:ea typeface="黑体" pitchFamily="49" charset="-122"/>
              </a:rPr>
              <a:t>时，灯泡强烈发光，甚至灯泡烧坏。</a:t>
            </a:r>
            <a:endParaRPr lang="zh-CN" altLang="en-US" sz="2400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8518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611560" y="1416770"/>
            <a:ext cx="8280920" cy="31008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600" b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．额定电压：</a:t>
            </a:r>
            <a:r>
              <a:rPr lang="zh-CN" altLang="en-US" sz="2600" b="0">
                <a:latin typeface="黑体" pitchFamily="49" charset="-122"/>
                <a:ea typeface="黑体" pitchFamily="49" charset="-122"/>
              </a:rPr>
              <a:t>用电器正常工作时的电压</a:t>
            </a:r>
            <a:r>
              <a:rPr lang="en-US" altLang="zh-CN" sz="2600" b="0" i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U</a:t>
            </a:r>
            <a:r>
              <a:rPr lang="zh-CN" altLang="en-US" sz="2600" b="0" baseline="-25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额</a:t>
            </a:r>
            <a:r>
              <a:rPr lang="zh-CN" altLang="en-US" sz="2600" b="0">
                <a:latin typeface="黑体" pitchFamily="49" charset="-122"/>
                <a:ea typeface="黑体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600" b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600" b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．额定功率：</a:t>
            </a:r>
            <a:r>
              <a:rPr lang="zh-CN" altLang="en-US" sz="2600" b="0">
                <a:latin typeface="黑体" pitchFamily="49" charset="-122"/>
                <a:ea typeface="黑体" pitchFamily="49" charset="-122"/>
              </a:rPr>
              <a:t>用电器在额定电压下工作时的功率</a:t>
            </a:r>
            <a:r>
              <a:rPr lang="en-US" altLang="zh-CN" sz="2600" b="0" i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P</a:t>
            </a:r>
            <a:r>
              <a:rPr lang="zh-CN" altLang="en-US" sz="2600" b="0" baseline="-25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额</a:t>
            </a:r>
            <a:r>
              <a:rPr lang="zh-CN" altLang="en-US" sz="2600" b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600" b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6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．实际电压、实际功率</a:t>
            </a:r>
          </a:p>
          <a:p>
            <a:pPr>
              <a:lnSpc>
                <a:spcPct val="150000"/>
              </a:lnSpc>
            </a:pP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　  实际加在用电器两端的电压</a:t>
            </a:r>
            <a:r>
              <a:rPr lang="en-US" altLang="zh-CN" sz="2600" i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U</a:t>
            </a:r>
            <a:r>
              <a:rPr lang="zh-CN" altLang="en-US" sz="2600" baseline="-250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实</a:t>
            </a: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　  用电器在实际电压下工作时的功率</a:t>
            </a:r>
            <a:r>
              <a:rPr lang="en-US" altLang="zh-CN" sz="2600" i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P</a:t>
            </a:r>
            <a:r>
              <a:rPr lang="zh-CN" altLang="en-US" sz="2600" baseline="-250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实</a:t>
            </a: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60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文本框 6151"/>
          <p:cNvSpPr txBox="1"/>
          <p:nvPr/>
        </p:nvSpPr>
        <p:spPr bwMode="auto">
          <a:xfrm>
            <a:off x="683569" y="622722"/>
            <a:ext cx="3990195" cy="524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noProof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二、</a:t>
            </a:r>
            <a:r>
              <a:rPr lang="zh-CN" altLang="en-US" sz="2800" b="1" noProof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额</a:t>
            </a:r>
            <a:r>
              <a:rPr lang="zh-CN" altLang="en-US" sz="2800" b="1" noProof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定电压  额定功率</a:t>
            </a:r>
          </a:p>
        </p:txBody>
      </p:sp>
    </p:spTree>
    <p:extLst>
      <p:ext uri="{BB962C8B-B14F-4D97-AF65-F5344CB8AC3E}">
        <p14:creationId xmlns:p14="http://schemas.microsoft.com/office/powerpoint/2010/main" val="1987346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4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>
            <a:spLocks noChangeArrowheads="1"/>
          </p:cNvSpPr>
          <p:nvPr/>
        </p:nvSpPr>
        <p:spPr bwMode="auto">
          <a:xfrm>
            <a:off x="683568" y="983653"/>
            <a:ext cx="7848872" cy="1964226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wrap="square" lIns="90170" tIns="46990" rIns="90170" bIns="4699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600" i="1" smtClean="0">
                <a:latin typeface="Times New Roman" pitchFamily="18" charset="0"/>
                <a:ea typeface="黑体" pitchFamily="49" charset="-122"/>
              </a:rPr>
              <a:t>  U</a:t>
            </a:r>
            <a:r>
              <a:rPr lang="zh-CN" altLang="en-US" sz="2600" baseline="-25000" smtClean="0">
                <a:latin typeface="Times New Roman" pitchFamily="18" charset="0"/>
                <a:ea typeface="黑体" pitchFamily="49" charset="-122"/>
              </a:rPr>
              <a:t>实 </a:t>
            </a:r>
            <a:r>
              <a:rPr lang="en-US" altLang="zh-CN" sz="2600" smtClean="0">
                <a:latin typeface="Times New Roman" pitchFamily="18" charset="0"/>
                <a:ea typeface="黑体" pitchFamily="49" charset="-122"/>
              </a:rPr>
              <a:t>= </a:t>
            </a:r>
            <a:r>
              <a:rPr lang="en-US" altLang="zh-CN" sz="2600" i="1" smtClean="0">
                <a:latin typeface="Times New Roman" pitchFamily="18" charset="0"/>
                <a:ea typeface="黑体" pitchFamily="49" charset="-122"/>
              </a:rPr>
              <a:t>U</a:t>
            </a:r>
            <a:r>
              <a:rPr lang="zh-CN" altLang="en-US" sz="2600" baseline="-25000" smtClean="0">
                <a:latin typeface="Times New Roman" pitchFamily="18" charset="0"/>
                <a:ea typeface="黑体" pitchFamily="49" charset="-122"/>
              </a:rPr>
              <a:t>额</a:t>
            </a:r>
            <a:r>
              <a:rPr lang="zh-CN" altLang="en-US" sz="2600" smtClean="0">
                <a:latin typeface="Times New Roman" pitchFamily="18" charset="0"/>
                <a:ea typeface="黑体" pitchFamily="49" charset="-122"/>
              </a:rPr>
              <a:t>，则 </a:t>
            </a:r>
            <a:r>
              <a:rPr lang="en-US" altLang="zh-CN" sz="2600" i="1" smtClean="0">
                <a:latin typeface="Times New Roman" pitchFamily="18" charset="0"/>
                <a:ea typeface="黑体" pitchFamily="49" charset="-122"/>
              </a:rPr>
              <a:t>P</a:t>
            </a:r>
            <a:r>
              <a:rPr lang="zh-CN" altLang="en-US" sz="2600" baseline="-25000" smtClean="0">
                <a:latin typeface="Times New Roman" pitchFamily="18" charset="0"/>
                <a:ea typeface="黑体" pitchFamily="49" charset="-122"/>
              </a:rPr>
              <a:t>实 </a:t>
            </a:r>
            <a:r>
              <a:rPr lang="en-US" altLang="zh-CN" sz="2600" smtClean="0">
                <a:latin typeface="Times New Roman" pitchFamily="18" charset="0"/>
                <a:ea typeface="黑体" pitchFamily="49" charset="-122"/>
              </a:rPr>
              <a:t>= </a:t>
            </a:r>
            <a:r>
              <a:rPr lang="en-US" altLang="zh-CN" sz="2600" i="1" smtClean="0">
                <a:latin typeface="Times New Roman" pitchFamily="18" charset="0"/>
                <a:ea typeface="黑体" pitchFamily="49" charset="-122"/>
              </a:rPr>
              <a:t>P</a:t>
            </a:r>
            <a:r>
              <a:rPr lang="zh-CN" altLang="en-US" sz="2600" baseline="-25000" smtClean="0">
                <a:latin typeface="Times New Roman" pitchFamily="18" charset="0"/>
                <a:ea typeface="黑体" pitchFamily="49" charset="-122"/>
              </a:rPr>
              <a:t>额</a:t>
            </a:r>
            <a:r>
              <a:rPr lang="zh-CN" altLang="en-US" sz="2600" smtClean="0">
                <a:latin typeface="Times New Roman" pitchFamily="18" charset="0"/>
                <a:ea typeface="黑体" pitchFamily="49" charset="-122"/>
              </a:rPr>
              <a:t>；用电器正常工作。</a:t>
            </a:r>
          </a:p>
          <a:p>
            <a:pPr>
              <a:lnSpc>
                <a:spcPct val="140000"/>
              </a:lnSpc>
            </a:pPr>
            <a:r>
              <a:rPr lang="en-US" altLang="zh-CN" sz="2600" i="1" smtClean="0">
                <a:latin typeface="Times New Roman" pitchFamily="18" charset="0"/>
                <a:ea typeface="黑体" pitchFamily="49" charset="-122"/>
              </a:rPr>
              <a:t>  U</a:t>
            </a:r>
            <a:r>
              <a:rPr lang="zh-CN" altLang="en-US" sz="2600" baseline="-25000" smtClean="0">
                <a:latin typeface="Times New Roman" pitchFamily="18" charset="0"/>
                <a:ea typeface="黑体" pitchFamily="49" charset="-122"/>
              </a:rPr>
              <a:t>实 </a:t>
            </a:r>
            <a:r>
              <a:rPr lang="en-US" altLang="zh-CN" sz="2600" smtClean="0">
                <a:latin typeface="Times New Roman" pitchFamily="18" charset="0"/>
                <a:ea typeface="黑体" pitchFamily="49" charset="-122"/>
              </a:rPr>
              <a:t>&gt;</a:t>
            </a:r>
            <a:r>
              <a:rPr lang="zh-CN" altLang="en-US" sz="2600" smtClean="0"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600" i="1" smtClean="0">
                <a:latin typeface="Times New Roman" pitchFamily="18" charset="0"/>
                <a:ea typeface="黑体" pitchFamily="49" charset="-122"/>
              </a:rPr>
              <a:t>U</a:t>
            </a:r>
            <a:r>
              <a:rPr lang="zh-CN" altLang="en-US" sz="2600" baseline="-25000" smtClean="0">
                <a:latin typeface="Times New Roman" pitchFamily="18" charset="0"/>
                <a:ea typeface="黑体" pitchFamily="49" charset="-122"/>
              </a:rPr>
              <a:t>额</a:t>
            </a:r>
            <a:r>
              <a:rPr lang="zh-CN" altLang="en-US" sz="2600" smtClean="0">
                <a:latin typeface="Times New Roman" pitchFamily="18" charset="0"/>
                <a:ea typeface="黑体" pitchFamily="49" charset="-122"/>
              </a:rPr>
              <a:t>，则 </a:t>
            </a:r>
            <a:r>
              <a:rPr lang="en-US" altLang="zh-CN" sz="2600" i="1" smtClean="0">
                <a:latin typeface="Times New Roman" pitchFamily="18" charset="0"/>
                <a:ea typeface="黑体" pitchFamily="49" charset="-122"/>
              </a:rPr>
              <a:t>P</a:t>
            </a:r>
            <a:r>
              <a:rPr lang="zh-CN" altLang="en-US" sz="2600" baseline="-25000" smtClean="0">
                <a:latin typeface="Times New Roman" pitchFamily="18" charset="0"/>
                <a:ea typeface="黑体" pitchFamily="49" charset="-122"/>
              </a:rPr>
              <a:t>实 </a:t>
            </a:r>
            <a:r>
              <a:rPr lang="en-US" altLang="zh-CN" sz="2600" smtClean="0">
                <a:latin typeface="Times New Roman" pitchFamily="18" charset="0"/>
                <a:ea typeface="黑体" pitchFamily="49" charset="-122"/>
              </a:rPr>
              <a:t>&gt;</a:t>
            </a:r>
            <a:r>
              <a:rPr lang="zh-CN" altLang="en-US" sz="2600" smtClean="0"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600" i="1" smtClean="0">
                <a:latin typeface="Times New Roman" pitchFamily="18" charset="0"/>
                <a:ea typeface="黑体" pitchFamily="49" charset="-122"/>
              </a:rPr>
              <a:t>P</a:t>
            </a:r>
            <a:r>
              <a:rPr lang="zh-CN" altLang="en-US" sz="2600" baseline="-25000" smtClean="0">
                <a:latin typeface="Times New Roman" pitchFamily="18" charset="0"/>
                <a:ea typeface="黑体" pitchFamily="49" charset="-122"/>
              </a:rPr>
              <a:t>额</a:t>
            </a:r>
            <a:r>
              <a:rPr lang="zh-CN" altLang="en-US" sz="2600" smtClean="0">
                <a:latin typeface="Times New Roman" pitchFamily="18" charset="0"/>
                <a:ea typeface="黑体" pitchFamily="49" charset="-122"/>
              </a:rPr>
              <a:t>；可能烧毁用电器。</a:t>
            </a:r>
          </a:p>
          <a:p>
            <a:pPr>
              <a:lnSpc>
                <a:spcPct val="140000"/>
              </a:lnSpc>
            </a:pPr>
            <a:r>
              <a:rPr lang="en-US" altLang="zh-CN" sz="2600" i="1" smtClean="0">
                <a:latin typeface="Times New Roman" pitchFamily="18" charset="0"/>
                <a:ea typeface="黑体" pitchFamily="49" charset="-122"/>
              </a:rPr>
              <a:t>  U</a:t>
            </a:r>
            <a:r>
              <a:rPr lang="zh-CN" altLang="en-US" sz="2600" baseline="-25000" smtClean="0">
                <a:latin typeface="Times New Roman" pitchFamily="18" charset="0"/>
                <a:ea typeface="黑体" pitchFamily="49" charset="-122"/>
              </a:rPr>
              <a:t>实 </a:t>
            </a:r>
            <a:r>
              <a:rPr lang="en-US" altLang="zh-CN" sz="2600" smtClean="0">
                <a:latin typeface="Times New Roman" pitchFamily="18" charset="0"/>
                <a:ea typeface="黑体" pitchFamily="49" charset="-122"/>
              </a:rPr>
              <a:t>&lt;</a:t>
            </a:r>
            <a:r>
              <a:rPr lang="zh-CN" altLang="en-US" sz="2600" smtClean="0"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600" i="1" smtClean="0">
                <a:latin typeface="Times New Roman" pitchFamily="18" charset="0"/>
                <a:ea typeface="黑体" pitchFamily="49" charset="-122"/>
              </a:rPr>
              <a:t>U</a:t>
            </a:r>
            <a:r>
              <a:rPr lang="zh-CN" altLang="en-US" sz="2600" baseline="-25000" smtClean="0">
                <a:latin typeface="Times New Roman" pitchFamily="18" charset="0"/>
                <a:ea typeface="黑体" pitchFamily="49" charset="-122"/>
              </a:rPr>
              <a:t>额</a:t>
            </a:r>
            <a:r>
              <a:rPr lang="zh-CN" altLang="en-US" sz="2600" smtClean="0">
                <a:latin typeface="Times New Roman" pitchFamily="18" charset="0"/>
                <a:ea typeface="黑体" pitchFamily="49" charset="-122"/>
              </a:rPr>
              <a:t>，则 </a:t>
            </a:r>
            <a:r>
              <a:rPr lang="en-US" altLang="zh-CN" sz="2600" i="1" smtClean="0">
                <a:latin typeface="Times New Roman" pitchFamily="18" charset="0"/>
                <a:ea typeface="黑体" pitchFamily="49" charset="-122"/>
              </a:rPr>
              <a:t>P</a:t>
            </a:r>
            <a:r>
              <a:rPr lang="zh-CN" altLang="en-US" sz="2600" baseline="-25000" smtClean="0">
                <a:latin typeface="Times New Roman" pitchFamily="18" charset="0"/>
                <a:ea typeface="黑体" pitchFamily="49" charset="-122"/>
              </a:rPr>
              <a:t>实 </a:t>
            </a:r>
            <a:r>
              <a:rPr lang="en-US" altLang="zh-CN" sz="2600" smtClean="0">
                <a:latin typeface="Times New Roman" pitchFamily="18" charset="0"/>
                <a:ea typeface="黑体" pitchFamily="49" charset="-122"/>
              </a:rPr>
              <a:t>&lt;</a:t>
            </a:r>
            <a:r>
              <a:rPr lang="zh-CN" altLang="en-US" sz="2600" smtClean="0"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600" i="1" smtClean="0">
                <a:latin typeface="Times New Roman" pitchFamily="18" charset="0"/>
                <a:ea typeface="黑体" pitchFamily="49" charset="-122"/>
              </a:rPr>
              <a:t>P</a:t>
            </a:r>
            <a:r>
              <a:rPr lang="zh-CN" altLang="en-US" sz="2600" baseline="-25000" smtClean="0">
                <a:latin typeface="Times New Roman" pitchFamily="18" charset="0"/>
                <a:ea typeface="黑体" pitchFamily="49" charset="-122"/>
              </a:rPr>
              <a:t>额</a:t>
            </a:r>
            <a:r>
              <a:rPr lang="zh-CN" altLang="en-US" sz="2600" smtClean="0">
                <a:latin typeface="Times New Roman" pitchFamily="18" charset="0"/>
                <a:ea typeface="黑体" pitchFamily="49" charset="-122"/>
              </a:rPr>
              <a:t>；用电器不能正常工作。</a:t>
            </a:r>
            <a:endParaRPr lang="zh-CN" altLang="en-US" sz="2600">
              <a:latin typeface="Times New Roman" pitchFamily="18" charset="0"/>
              <a:ea typeface="黑体" pitchFamily="49" charset="-122"/>
            </a:endParaRPr>
          </a:p>
        </p:txBody>
      </p:sp>
      <p:grpSp>
        <p:nvGrpSpPr>
          <p:cNvPr id="7" name="组合 3"/>
          <p:cNvGrpSpPr/>
          <p:nvPr/>
        </p:nvGrpSpPr>
        <p:grpSpPr>
          <a:xfrm>
            <a:off x="683568" y="333976"/>
            <a:ext cx="1727840" cy="447391"/>
            <a:chOff x="1076" y="2071"/>
            <a:chExt cx="2720" cy="940"/>
          </a:xfrm>
        </p:grpSpPr>
        <p:sp>
          <p:nvSpPr>
            <p:cNvPr id="8" name="流程图: 文档 7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9" name="文本框 4101"/>
            <p:cNvSpPr txBox="1"/>
            <p:nvPr/>
          </p:nvSpPr>
          <p:spPr>
            <a:xfrm>
              <a:off x="1076" y="2101"/>
              <a:ext cx="2720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itchFamily="2" charset="-122"/>
                </a:rPr>
                <a:t>归纳与总结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itchFamily="2" charset="-122"/>
              </a:endParaRPr>
            </a:p>
          </p:txBody>
        </p:sp>
      </p:grp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395536" y="3004868"/>
            <a:ext cx="8568952" cy="19287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indent="457200" eaLnBrk="0" hangingPunct="0">
              <a:lnSpc>
                <a:spcPct val="150000"/>
              </a:lnSpc>
            </a:pPr>
            <a:r>
              <a:rPr lang="zh-CN" altLang="en-US" sz="2600" b="0" smtClean="0">
                <a:latin typeface="黑体" pitchFamily="49" charset="-122"/>
                <a:ea typeface="黑体" pitchFamily="49" charset="-122"/>
              </a:rPr>
              <a:t> 一</a:t>
            </a:r>
            <a:r>
              <a:rPr lang="zh-CN" altLang="en-US" sz="2600" b="0">
                <a:latin typeface="黑体" pitchFamily="49" charset="-122"/>
                <a:ea typeface="黑体" pitchFamily="49" charset="-122"/>
              </a:rPr>
              <a:t>个用电器只有一个额定电压和一个额定功率，但可以有多个实际电压和实际功率</a:t>
            </a:r>
            <a:r>
              <a:rPr lang="zh-CN" altLang="en-US" sz="2600" b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600" b="0" smtClean="0">
              <a:latin typeface="黑体" pitchFamily="49" charset="-122"/>
              <a:ea typeface="黑体" pitchFamily="49" charset="-122"/>
            </a:endParaRPr>
          </a:p>
          <a:p>
            <a:pPr indent="457200" eaLnBrk="0" hangingPunct="0">
              <a:lnSpc>
                <a:spcPct val="150000"/>
              </a:lnSpc>
            </a:pP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灯泡的亮度是由灯泡工作时的</a:t>
            </a:r>
            <a:r>
              <a:rPr lang="zh-CN" altLang="en-US" sz="2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实际功率</a:t>
            </a: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所决定的。</a:t>
            </a:r>
            <a:endParaRPr lang="zh-CN" altLang="en-US" sz="2600" b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9885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ChangeArrowheads="1"/>
          </p:cNvSpPr>
          <p:nvPr/>
        </p:nvSpPr>
        <p:spPr bwMode="auto">
          <a:xfrm>
            <a:off x="431802" y="523875"/>
            <a:ext cx="8208963" cy="6942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0">
                <a:latin typeface="黑体" pitchFamily="49" charset="-122"/>
                <a:ea typeface="黑体" pitchFamily="49" charset="-122"/>
              </a:rPr>
              <a:t>观察白炽灯泡和洗衣机的铭牌，理解其中的含义。</a:t>
            </a:r>
          </a:p>
        </p:txBody>
      </p:sp>
      <p:pic>
        <p:nvPicPr>
          <p:cNvPr id="24578" name="Picture 5" descr="100W白炽灯泡铭牌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83568" y="1344584"/>
            <a:ext cx="3600450" cy="22145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2536" name="Text Box 10"/>
          <p:cNvSpPr txBox="1">
            <a:spLocks noChangeArrowheads="1"/>
          </p:cNvSpPr>
          <p:nvPr/>
        </p:nvSpPr>
        <p:spPr bwMode="auto">
          <a:xfrm>
            <a:off x="467544" y="3726730"/>
            <a:ext cx="8145462" cy="12156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40000"/>
              </a:lnSpc>
              <a:spcBef>
                <a:spcPts val="50"/>
              </a:spcBef>
            </a:pP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        P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Z</a:t>
            </a:r>
            <a:r>
              <a:rPr lang="zh-CN" altLang="en-US" sz="2600" b="0">
                <a:latin typeface="黑体" pitchFamily="49" charset="-122"/>
                <a:ea typeface="黑体" pitchFamily="49" charset="-122"/>
              </a:rPr>
              <a:t>表示普通照明，</a:t>
            </a: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220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V</a:t>
            </a:r>
            <a:r>
              <a:rPr lang="zh-CN" altLang="en-US" sz="2600" b="0">
                <a:latin typeface="黑体" pitchFamily="49" charset="-122"/>
                <a:ea typeface="黑体" pitchFamily="49" charset="-122"/>
              </a:rPr>
              <a:t>是它的额定电压</a:t>
            </a:r>
            <a:r>
              <a:rPr lang="en-US" altLang="zh-CN" sz="2600" b="0">
                <a:latin typeface="黑体" pitchFamily="49" charset="-122"/>
                <a:ea typeface="黑体" pitchFamily="49" charset="-122"/>
              </a:rPr>
              <a:t>,</a:t>
            </a: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100W</a:t>
            </a:r>
            <a:r>
              <a:rPr lang="zh-CN" altLang="en-US" sz="2600" b="0">
                <a:latin typeface="黑体" pitchFamily="49" charset="-122"/>
                <a:ea typeface="黑体" pitchFamily="49" charset="-122"/>
              </a:rPr>
              <a:t>是该灯泡在额定电压</a:t>
            </a: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220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V</a:t>
            </a:r>
            <a:r>
              <a:rPr lang="zh-CN" altLang="en-US" sz="2600" b="0">
                <a:latin typeface="黑体" pitchFamily="49" charset="-122"/>
                <a:ea typeface="黑体" pitchFamily="49" charset="-122"/>
              </a:rPr>
              <a:t>工作时的电功率是额定功率。</a:t>
            </a:r>
          </a:p>
        </p:txBody>
      </p:sp>
      <p:pic>
        <p:nvPicPr>
          <p:cNvPr id="9218" name="Picture 2" descr="https://timgsa.baidu.com/timg?image&amp;quality=80&amp;size=b9999_10000&amp;sec=1594356979655&amp;di=23a7cef4ced57bbee0431c24b8aca7c6&amp;imgtype=0&amp;src=http%3A%2F%2Fimage2.suning.cn%2Fb2c%2Fcatentries%2F000000000105394388_13_800x800.jpg"/>
          <p:cNvPicPr>
            <a:picLocks noChangeAspect="1" noChangeArrowheads="1"/>
          </p:cNvPicPr>
          <p:nvPr/>
        </p:nvPicPr>
        <p:blipFill>
          <a:blip r:embed="rId3"/>
          <a:srcRect t="10870" b="21739"/>
          <a:stretch>
            <a:fillRect/>
          </a:stretch>
        </p:blipFill>
        <p:spPr bwMode="auto">
          <a:xfrm>
            <a:off x="4644008" y="1272398"/>
            <a:ext cx="3312368" cy="22377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8268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7" name="Rectangle 9"/>
          <p:cNvSpPr>
            <a:spLocks noChangeArrowheads="1"/>
          </p:cNvSpPr>
          <p:nvPr/>
        </p:nvSpPr>
        <p:spPr bwMode="auto">
          <a:xfrm>
            <a:off x="539552" y="839280"/>
            <a:ext cx="8280920" cy="1295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600" b="0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例题：一</a:t>
            </a:r>
            <a:r>
              <a:rPr lang="zh-CN" altLang="en-US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只灯泡接在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220 V</a:t>
            </a:r>
            <a:r>
              <a:rPr lang="zh-CN" altLang="en-US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的电路中，正常工作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20h</a:t>
            </a:r>
            <a:r>
              <a:rPr lang="zh-CN" altLang="en-US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，消耗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1KW</a:t>
            </a: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·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h</a:t>
            </a:r>
            <a:r>
              <a:rPr lang="zh-CN" altLang="en-US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的电能，求：这只灯泡正常工作时的电流。</a:t>
            </a:r>
          </a:p>
        </p:txBody>
      </p:sp>
      <p:sp>
        <p:nvSpPr>
          <p:cNvPr id="63498" name="Text Box 10"/>
          <p:cNvSpPr txBox="1">
            <a:spLocks noChangeArrowheads="1"/>
          </p:cNvSpPr>
          <p:nvPr/>
        </p:nvSpPr>
        <p:spPr bwMode="auto">
          <a:xfrm>
            <a:off x="971600" y="2427378"/>
            <a:ext cx="838200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解：</a:t>
            </a:r>
          </a:p>
        </p:txBody>
      </p:sp>
      <p:grpSp>
        <p:nvGrpSpPr>
          <p:cNvPr id="2" name="Group 11"/>
          <p:cNvGrpSpPr/>
          <p:nvPr/>
        </p:nvGrpSpPr>
        <p:grpSpPr>
          <a:xfrm>
            <a:off x="1547665" y="2138192"/>
            <a:ext cx="6238875" cy="984647"/>
            <a:chOff x="924" y="2051"/>
            <a:chExt cx="3930" cy="827"/>
          </a:xfrm>
        </p:grpSpPr>
        <p:grpSp>
          <p:nvGrpSpPr>
            <p:cNvPr id="3" name="Group 12"/>
            <p:cNvGrpSpPr/>
            <p:nvPr/>
          </p:nvGrpSpPr>
          <p:grpSpPr>
            <a:xfrm>
              <a:off x="1536" y="2317"/>
              <a:ext cx="1426" cy="415"/>
              <a:chOff x="1728" y="1597"/>
              <a:chExt cx="1426" cy="415"/>
            </a:xfrm>
          </p:grpSpPr>
          <p:sp>
            <p:nvSpPr>
              <p:cNvPr id="25605" name="Line 13"/>
              <p:cNvSpPr>
                <a:spLocks noChangeShapeType="1"/>
              </p:cNvSpPr>
              <p:nvPr/>
            </p:nvSpPr>
            <p:spPr bwMode="auto">
              <a:xfrm>
                <a:off x="1728" y="1728"/>
                <a:ext cx="37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Text Box 14"/>
              <p:cNvSpPr txBox="1">
                <a:spLocks noChangeArrowheads="1"/>
              </p:cNvSpPr>
              <p:nvPr/>
            </p:nvSpPr>
            <p:spPr bwMode="auto">
              <a:xfrm>
                <a:off x="1981" y="1597"/>
                <a:ext cx="624" cy="4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600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=</a:t>
                </a:r>
              </a:p>
            </p:txBody>
          </p:sp>
          <p:sp>
            <p:nvSpPr>
              <p:cNvPr id="25607" name="Line 15"/>
              <p:cNvSpPr>
                <a:spLocks noChangeShapeType="1"/>
              </p:cNvSpPr>
              <p:nvPr/>
            </p:nvSpPr>
            <p:spPr bwMode="auto">
              <a:xfrm>
                <a:off x="2578" y="1728"/>
                <a:ext cx="576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6"/>
            <p:cNvGrpSpPr/>
            <p:nvPr/>
          </p:nvGrpSpPr>
          <p:grpSpPr>
            <a:xfrm>
              <a:off x="924" y="2051"/>
              <a:ext cx="3930" cy="827"/>
              <a:chOff x="1164" y="1331"/>
              <a:chExt cx="3930" cy="827"/>
            </a:xfrm>
          </p:grpSpPr>
          <p:sp>
            <p:nvSpPr>
              <p:cNvPr id="25609" name="Text Box 17"/>
              <p:cNvSpPr txBox="1">
                <a:spLocks noChangeArrowheads="1"/>
              </p:cNvSpPr>
              <p:nvPr/>
            </p:nvSpPr>
            <p:spPr bwMode="auto">
              <a:xfrm>
                <a:off x="1164" y="1613"/>
                <a:ext cx="536" cy="4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600" b="0" i="1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P </a:t>
                </a:r>
                <a:r>
                  <a:rPr lang="en-US" altLang="zh-CN" sz="2600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=</a:t>
                </a:r>
              </a:p>
            </p:txBody>
          </p:sp>
          <p:sp>
            <p:nvSpPr>
              <p:cNvPr id="25610" name="Text Box 18"/>
              <p:cNvSpPr txBox="1">
                <a:spLocks noChangeArrowheads="1"/>
              </p:cNvSpPr>
              <p:nvPr/>
            </p:nvSpPr>
            <p:spPr bwMode="auto">
              <a:xfrm>
                <a:off x="1708" y="1392"/>
                <a:ext cx="576" cy="4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600" b="0" i="1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W</a:t>
                </a:r>
              </a:p>
            </p:txBody>
          </p:sp>
          <p:sp>
            <p:nvSpPr>
              <p:cNvPr id="25611" name="Text Box 19"/>
              <p:cNvSpPr txBox="1">
                <a:spLocks noChangeArrowheads="1"/>
              </p:cNvSpPr>
              <p:nvPr/>
            </p:nvSpPr>
            <p:spPr bwMode="auto">
              <a:xfrm>
                <a:off x="1618" y="1695"/>
                <a:ext cx="672" cy="4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600" b="0" i="1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t</a:t>
                </a:r>
              </a:p>
            </p:txBody>
          </p:sp>
          <p:sp>
            <p:nvSpPr>
              <p:cNvPr id="25612" name="Text Box 20"/>
              <p:cNvSpPr txBox="1">
                <a:spLocks noChangeArrowheads="1"/>
              </p:cNvSpPr>
              <p:nvPr/>
            </p:nvSpPr>
            <p:spPr bwMode="auto">
              <a:xfrm>
                <a:off x="2434" y="1331"/>
                <a:ext cx="912" cy="4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600" b="0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1KW·h</a:t>
                </a:r>
              </a:p>
            </p:txBody>
          </p:sp>
          <p:sp>
            <p:nvSpPr>
              <p:cNvPr id="25613" name="Text Box 21"/>
              <p:cNvSpPr txBox="1">
                <a:spLocks noChangeArrowheads="1"/>
              </p:cNvSpPr>
              <p:nvPr/>
            </p:nvSpPr>
            <p:spPr bwMode="auto">
              <a:xfrm>
                <a:off x="2533" y="1743"/>
                <a:ext cx="768" cy="4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600" b="0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20h</a:t>
                </a:r>
              </a:p>
            </p:txBody>
          </p:sp>
          <p:sp>
            <p:nvSpPr>
              <p:cNvPr id="25614" name="Text Box 22"/>
              <p:cNvSpPr txBox="1">
                <a:spLocks noChangeArrowheads="1"/>
              </p:cNvSpPr>
              <p:nvPr/>
            </p:nvSpPr>
            <p:spPr bwMode="auto">
              <a:xfrm>
                <a:off x="2982" y="1562"/>
                <a:ext cx="2112" cy="4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600" b="0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   </a:t>
                </a:r>
                <a:r>
                  <a:rPr lang="en-US" altLang="zh-CN" sz="2600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= </a:t>
                </a:r>
                <a:r>
                  <a:rPr lang="en-US" altLang="zh-CN" sz="2600" b="0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 0.05kW=50W</a:t>
                </a:r>
              </a:p>
            </p:txBody>
          </p:sp>
        </p:grpSp>
      </p:grpSp>
      <p:grpSp>
        <p:nvGrpSpPr>
          <p:cNvPr id="6" name="Group 23"/>
          <p:cNvGrpSpPr/>
          <p:nvPr/>
        </p:nvGrpSpPr>
        <p:grpSpPr>
          <a:xfrm>
            <a:off x="1403648" y="3148800"/>
            <a:ext cx="5073650" cy="941784"/>
            <a:chOff x="1101" y="2957"/>
            <a:chExt cx="3196" cy="791"/>
          </a:xfrm>
        </p:grpSpPr>
        <p:grpSp>
          <p:nvGrpSpPr>
            <p:cNvPr id="7" name="Group 24"/>
            <p:cNvGrpSpPr/>
            <p:nvPr/>
          </p:nvGrpSpPr>
          <p:grpSpPr>
            <a:xfrm>
              <a:off x="1728" y="3174"/>
              <a:ext cx="1632" cy="415"/>
              <a:chOff x="1872" y="2310"/>
              <a:chExt cx="1632" cy="415"/>
            </a:xfrm>
          </p:grpSpPr>
          <p:sp>
            <p:nvSpPr>
              <p:cNvPr id="25617" name="Line 25"/>
              <p:cNvSpPr>
                <a:spLocks noChangeShapeType="1"/>
              </p:cNvSpPr>
              <p:nvPr/>
            </p:nvSpPr>
            <p:spPr bwMode="auto">
              <a:xfrm>
                <a:off x="1872" y="2448"/>
                <a:ext cx="528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8" name="Text Box 26"/>
              <p:cNvSpPr txBox="1">
                <a:spLocks noChangeArrowheads="1"/>
              </p:cNvSpPr>
              <p:nvPr/>
            </p:nvSpPr>
            <p:spPr bwMode="auto">
              <a:xfrm>
                <a:off x="2369" y="2310"/>
                <a:ext cx="432" cy="4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600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=</a:t>
                </a:r>
              </a:p>
            </p:txBody>
          </p:sp>
          <p:sp>
            <p:nvSpPr>
              <p:cNvPr id="25619" name="Line 27"/>
              <p:cNvSpPr>
                <a:spLocks noChangeShapeType="1"/>
              </p:cNvSpPr>
              <p:nvPr/>
            </p:nvSpPr>
            <p:spPr bwMode="auto">
              <a:xfrm>
                <a:off x="2784" y="2448"/>
                <a:ext cx="720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Group 28"/>
            <p:cNvGrpSpPr/>
            <p:nvPr/>
          </p:nvGrpSpPr>
          <p:grpSpPr>
            <a:xfrm>
              <a:off x="1101" y="2957"/>
              <a:ext cx="3196" cy="791"/>
              <a:chOff x="1245" y="2045"/>
              <a:chExt cx="3196" cy="791"/>
            </a:xfrm>
          </p:grpSpPr>
          <p:sp>
            <p:nvSpPr>
              <p:cNvPr id="25621" name="Text Box 29"/>
              <p:cNvSpPr txBox="1">
                <a:spLocks noChangeArrowheads="1"/>
              </p:cNvSpPr>
              <p:nvPr/>
            </p:nvSpPr>
            <p:spPr bwMode="auto">
              <a:xfrm>
                <a:off x="1245" y="2253"/>
                <a:ext cx="612" cy="4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600" b="0" i="1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I  </a:t>
                </a:r>
                <a:r>
                  <a:rPr lang="en-US" altLang="zh-CN" sz="2600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=</a:t>
                </a:r>
              </a:p>
            </p:txBody>
          </p:sp>
          <p:sp>
            <p:nvSpPr>
              <p:cNvPr id="25622" name="Text Box 30"/>
              <p:cNvSpPr txBox="1">
                <a:spLocks noChangeArrowheads="1"/>
              </p:cNvSpPr>
              <p:nvPr/>
            </p:nvSpPr>
            <p:spPr bwMode="auto">
              <a:xfrm>
                <a:off x="1789" y="2045"/>
                <a:ext cx="672" cy="4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600" b="0" i="1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P</a:t>
                </a:r>
              </a:p>
            </p:txBody>
          </p:sp>
          <p:sp>
            <p:nvSpPr>
              <p:cNvPr id="25623" name="Text Box 31"/>
              <p:cNvSpPr txBox="1">
                <a:spLocks noChangeArrowheads="1"/>
              </p:cNvSpPr>
              <p:nvPr/>
            </p:nvSpPr>
            <p:spPr bwMode="auto">
              <a:xfrm>
                <a:off x="1821" y="2421"/>
                <a:ext cx="528" cy="4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600" b="0" i="1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U</a:t>
                </a:r>
              </a:p>
            </p:txBody>
          </p:sp>
          <p:sp>
            <p:nvSpPr>
              <p:cNvPr id="25624" name="Text Box 32"/>
              <p:cNvSpPr txBox="1">
                <a:spLocks noChangeArrowheads="1"/>
              </p:cNvSpPr>
              <p:nvPr/>
            </p:nvSpPr>
            <p:spPr bwMode="auto">
              <a:xfrm>
                <a:off x="2742" y="2045"/>
                <a:ext cx="816" cy="4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600" b="0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50W</a:t>
                </a:r>
              </a:p>
            </p:txBody>
          </p:sp>
          <p:sp>
            <p:nvSpPr>
              <p:cNvPr id="25625" name="Text Box 33"/>
              <p:cNvSpPr txBox="1">
                <a:spLocks noChangeArrowheads="1"/>
              </p:cNvSpPr>
              <p:nvPr/>
            </p:nvSpPr>
            <p:spPr bwMode="auto">
              <a:xfrm>
                <a:off x="2593" y="2408"/>
                <a:ext cx="1104" cy="4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600" b="0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220 V</a:t>
                </a:r>
              </a:p>
            </p:txBody>
          </p:sp>
          <p:sp>
            <p:nvSpPr>
              <p:cNvPr id="25626" name="Text Box 34"/>
              <p:cNvSpPr txBox="1">
                <a:spLocks noChangeArrowheads="1"/>
              </p:cNvSpPr>
              <p:nvPr/>
            </p:nvSpPr>
            <p:spPr bwMode="auto">
              <a:xfrm>
                <a:off x="3385" y="2256"/>
                <a:ext cx="1056" cy="4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600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= </a:t>
                </a:r>
                <a:r>
                  <a:rPr lang="en-US" altLang="zh-CN" sz="2600" b="0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0.23A</a:t>
                </a:r>
              </a:p>
            </p:txBody>
          </p:sp>
        </p:grpSp>
      </p:grpSp>
      <p:sp>
        <p:nvSpPr>
          <p:cNvPr id="63523" name="Text Box 35"/>
          <p:cNvSpPr txBox="1">
            <a:spLocks noChangeArrowheads="1"/>
          </p:cNvSpPr>
          <p:nvPr/>
        </p:nvSpPr>
        <p:spPr bwMode="auto">
          <a:xfrm>
            <a:off x="971600" y="4159848"/>
            <a:ext cx="7543800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答：这只灯泡正常工作时的电流是</a:t>
            </a:r>
            <a:r>
              <a:rPr lang="en-US" altLang="zh-CN" sz="2600" b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0.23A </a:t>
            </a:r>
            <a:r>
              <a:rPr lang="zh-CN" altLang="en-US" sz="2600" b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。</a:t>
            </a:r>
          </a:p>
        </p:txBody>
      </p:sp>
      <p:sp>
        <p:nvSpPr>
          <p:cNvPr id="5" name="文本框 7"/>
          <p:cNvSpPr txBox="1"/>
          <p:nvPr/>
        </p:nvSpPr>
        <p:spPr>
          <a:xfrm>
            <a:off x="611561" y="333977"/>
            <a:ext cx="1184275" cy="51204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400" noProof="1">
                <a:latin typeface="Times New Roman" pitchFamily="18" charset="0"/>
                <a:ea typeface="微软雅黑"/>
                <a:sym typeface="Times New Roman" pitchFamily="18" charset="0"/>
              </a:rPr>
              <a:t>练一练</a:t>
            </a:r>
          </a:p>
        </p:txBody>
      </p:sp>
    </p:spTree>
    <p:extLst>
      <p:ext uri="{BB962C8B-B14F-4D97-AF65-F5344CB8AC3E}">
        <p14:creationId xmlns:p14="http://schemas.microsoft.com/office/powerpoint/2010/main" val="1892790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3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7" grpId="0"/>
      <p:bldP spid="63498" grpId="0"/>
      <p:bldP spid="635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6" name="Rectangle 14"/>
          <p:cNvSpPr>
            <a:spLocks noChangeArrowheads="1"/>
          </p:cNvSpPr>
          <p:nvPr/>
        </p:nvSpPr>
        <p:spPr bwMode="auto">
          <a:xfrm>
            <a:off x="566738" y="1194198"/>
            <a:ext cx="2185214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测量方法一：</a:t>
            </a:r>
          </a:p>
        </p:txBody>
      </p:sp>
      <p:sp>
        <p:nvSpPr>
          <p:cNvPr id="64527" name="Text Box 15"/>
          <p:cNvSpPr txBox="1">
            <a:spLocks noChangeArrowheads="1"/>
          </p:cNvSpPr>
          <p:nvPr/>
        </p:nvSpPr>
        <p:spPr bwMode="auto">
          <a:xfrm>
            <a:off x="1000223" y="1931292"/>
            <a:ext cx="1149350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 原理：</a:t>
            </a:r>
            <a:endParaRPr lang="en-US" altLang="zh-CN" sz="2600" b="0">
              <a:solidFill>
                <a:srgbClr val="0000FF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467544" y="2788309"/>
            <a:ext cx="8352928" cy="18975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en-US" sz="2600" b="0" smtClean="0">
                <a:latin typeface="Times New Roman" pitchFamily="18" charset="0"/>
                <a:ea typeface="黑体" pitchFamily="49" charset="-122"/>
              </a:rPr>
              <a:t>        实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验步骤</a:t>
            </a:r>
            <a:r>
              <a:rPr lang="zh-CN" altLang="en-US" sz="2600" b="0" smtClean="0">
                <a:latin typeface="Times New Roman" pitchFamily="18" charset="0"/>
                <a:ea typeface="黑体" pitchFamily="49" charset="-122"/>
              </a:rPr>
              <a:t>：</a:t>
            </a:r>
            <a:r>
              <a:rPr lang="zh-CN" altLang="en-US" sz="2600" b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用</a:t>
            </a:r>
            <a:r>
              <a:rPr lang="zh-CN" altLang="en-US" sz="2600" b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电能表测出用电器消耗的电能</a:t>
            </a:r>
            <a:r>
              <a:rPr lang="en-US" altLang="zh-CN" sz="2600" b="0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W</a:t>
            </a:r>
            <a:r>
              <a:rPr lang="zh-CN" altLang="en-US" sz="2600" b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，用停表测出用电时间</a:t>
            </a:r>
            <a:r>
              <a:rPr lang="en-US" altLang="zh-CN" sz="2600" b="0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t</a:t>
            </a:r>
            <a:r>
              <a:rPr lang="zh-CN" altLang="en-US" sz="2600" b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，由公式                计算出用电器的电功率。</a:t>
            </a:r>
          </a:p>
        </p:txBody>
      </p:sp>
      <p:grpSp>
        <p:nvGrpSpPr>
          <p:cNvPr id="4" name="Group 2"/>
          <p:cNvGrpSpPr/>
          <p:nvPr/>
        </p:nvGrpSpPr>
        <p:grpSpPr>
          <a:xfrm>
            <a:off x="1979713" y="1705676"/>
            <a:ext cx="1798637" cy="894702"/>
            <a:chOff x="0" y="-64"/>
            <a:chExt cx="1174" cy="795"/>
          </a:xfrm>
        </p:grpSpPr>
        <p:sp>
          <p:nvSpPr>
            <p:cNvPr id="26635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1174" cy="624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 wrap="none" anchor="ctr"/>
            <a:lstStyle/>
            <a:p>
              <a:endParaRPr lang="zh-CN" altLang="en-US" sz="2600" b="0">
                <a:latin typeface="Times New Roman" pitchFamily="18" charset="0"/>
                <a:ea typeface="黑体" pitchFamily="49" charset="-122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181" y="-64"/>
              <a:ext cx="781" cy="795"/>
              <a:chOff x="0" y="-109"/>
              <a:chExt cx="781" cy="795"/>
            </a:xfrm>
          </p:grpSpPr>
          <p:sp>
            <p:nvSpPr>
              <p:cNvPr id="26637" name="Rectangle 6"/>
              <p:cNvSpPr>
                <a:spLocks noChangeArrowheads="1"/>
              </p:cNvSpPr>
              <p:nvPr/>
            </p:nvSpPr>
            <p:spPr bwMode="auto">
              <a:xfrm>
                <a:off x="0" y="121"/>
                <a:ext cx="593" cy="4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600" i="1">
                    <a:latin typeface="Times New Roman" pitchFamily="18" charset="0"/>
                    <a:ea typeface="黑体" pitchFamily="49" charset="-122"/>
                  </a:rPr>
                  <a:t>P</a:t>
                </a:r>
                <a:r>
                  <a:rPr lang="en-US" altLang="zh-CN" sz="2600">
                    <a:latin typeface="Times New Roman" pitchFamily="18" charset="0"/>
                    <a:ea typeface="黑体" pitchFamily="49" charset="-122"/>
                  </a:rPr>
                  <a:t> =   </a:t>
                </a:r>
              </a:p>
            </p:txBody>
          </p:sp>
          <p:grpSp>
            <p:nvGrpSpPr>
              <p:cNvPr id="6" name="Group 6"/>
              <p:cNvGrpSpPr/>
              <p:nvPr/>
            </p:nvGrpSpPr>
            <p:grpSpPr>
              <a:xfrm>
                <a:off x="383" y="-109"/>
                <a:ext cx="398" cy="795"/>
                <a:chOff x="-4" y="-109"/>
                <a:chExt cx="398" cy="795"/>
              </a:xfrm>
            </p:grpSpPr>
            <p:sp>
              <p:nvSpPr>
                <p:cNvPr id="26639" name="Rectangle 7"/>
                <p:cNvSpPr>
                  <a:spLocks noChangeArrowheads="1"/>
                </p:cNvSpPr>
                <p:nvPr/>
              </p:nvSpPr>
              <p:spPr bwMode="auto">
                <a:xfrm>
                  <a:off x="-4" y="-109"/>
                  <a:ext cx="398" cy="7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600" i="1">
                      <a:latin typeface="Times New Roman" pitchFamily="18" charset="0"/>
                      <a:ea typeface="黑体" pitchFamily="49" charset="-122"/>
                    </a:rPr>
                    <a:t>W</a:t>
                  </a:r>
                </a:p>
                <a:p>
                  <a:pPr algn="ctr"/>
                  <a:r>
                    <a:rPr lang="en-US" altLang="zh-CN" sz="2600" i="1">
                      <a:latin typeface="Times New Roman" pitchFamily="18" charset="0"/>
                      <a:ea typeface="黑体" pitchFamily="49" charset="-122"/>
                    </a:rPr>
                    <a:t>t</a:t>
                  </a:r>
                </a:p>
              </p:txBody>
            </p:sp>
            <p:sp>
              <p:nvSpPr>
                <p:cNvPr id="26640" name="Line 8"/>
                <p:cNvSpPr>
                  <a:spLocks noChangeShapeType="1"/>
                </p:cNvSpPr>
                <p:nvPr/>
              </p:nvSpPr>
              <p:spPr bwMode="auto">
                <a:xfrm>
                  <a:off x="63" y="279"/>
                  <a:ext cx="272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" name="Group 2"/>
          <p:cNvGrpSpPr/>
          <p:nvPr/>
        </p:nvGrpSpPr>
        <p:grpSpPr>
          <a:xfrm>
            <a:off x="4355977" y="3293612"/>
            <a:ext cx="1798637" cy="894701"/>
            <a:chOff x="15" y="-110"/>
            <a:chExt cx="1174" cy="795"/>
          </a:xfrm>
        </p:grpSpPr>
        <p:sp>
          <p:nvSpPr>
            <p:cNvPr id="26642" name="Rectangle 11"/>
            <p:cNvSpPr>
              <a:spLocks noChangeArrowheads="1"/>
            </p:cNvSpPr>
            <p:nvPr/>
          </p:nvSpPr>
          <p:spPr bwMode="auto">
            <a:xfrm>
              <a:off x="15" y="-46"/>
              <a:ext cx="1174" cy="624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 wrap="none" anchor="ctr"/>
            <a:lstStyle/>
            <a:p>
              <a:endParaRPr lang="zh-CN" altLang="en-US" sz="2600" b="0">
                <a:latin typeface="Times New Roman" pitchFamily="18" charset="0"/>
                <a:ea typeface="黑体" pitchFamily="49" charset="-122"/>
              </a:endParaRPr>
            </a:p>
          </p:txBody>
        </p:sp>
        <p:grpSp>
          <p:nvGrpSpPr>
            <p:cNvPr id="8" name="Group 4"/>
            <p:cNvGrpSpPr/>
            <p:nvPr/>
          </p:nvGrpSpPr>
          <p:grpSpPr>
            <a:xfrm>
              <a:off x="181" y="-110"/>
              <a:ext cx="796" cy="795"/>
              <a:chOff x="0" y="-155"/>
              <a:chExt cx="796" cy="795"/>
            </a:xfrm>
          </p:grpSpPr>
          <p:sp>
            <p:nvSpPr>
              <p:cNvPr id="26644" name="Rectangle 6"/>
              <p:cNvSpPr>
                <a:spLocks noChangeArrowheads="1"/>
              </p:cNvSpPr>
              <p:nvPr/>
            </p:nvSpPr>
            <p:spPr bwMode="auto">
              <a:xfrm>
                <a:off x="0" y="121"/>
                <a:ext cx="593" cy="4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600" b="0" i="1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P</a:t>
                </a:r>
                <a:r>
                  <a:rPr lang="en-US" altLang="zh-CN" sz="2600" b="0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 =   </a:t>
                </a:r>
              </a:p>
            </p:txBody>
          </p:sp>
          <p:grpSp>
            <p:nvGrpSpPr>
              <p:cNvPr id="9" name="Group 6"/>
              <p:cNvGrpSpPr/>
              <p:nvPr/>
            </p:nvGrpSpPr>
            <p:grpSpPr>
              <a:xfrm>
                <a:off x="398" y="-155"/>
                <a:ext cx="398" cy="795"/>
                <a:chOff x="11" y="-155"/>
                <a:chExt cx="398" cy="795"/>
              </a:xfrm>
            </p:grpSpPr>
            <p:sp>
              <p:nvSpPr>
                <p:cNvPr id="26646" name="Rectangle 7"/>
                <p:cNvSpPr>
                  <a:spLocks noChangeArrowheads="1"/>
                </p:cNvSpPr>
                <p:nvPr/>
              </p:nvSpPr>
              <p:spPr bwMode="auto">
                <a:xfrm>
                  <a:off x="11" y="-155"/>
                  <a:ext cx="398" cy="7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600" b="0" i="1">
                      <a:solidFill>
                        <a:srgbClr val="FF0000"/>
                      </a:solidFill>
                      <a:latin typeface="Times New Roman" pitchFamily="18" charset="0"/>
                      <a:ea typeface="黑体" pitchFamily="49" charset="-122"/>
                    </a:rPr>
                    <a:t>W</a:t>
                  </a:r>
                </a:p>
                <a:p>
                  <a:pPr algn="ctr"/>
                  <a:r>
                    <a:rPr lang="en-US" altLang="zh-CN" sz="2600" b="0" i="1">
                      <a:solidFill>
                        <a:srgbClr val="FF0000"/>
                      </a:solidFill>
                      <a:latin typeface="Times New Roman" pitchFamily="18" charset="0"/>
                      <a:ea typeface="黑体" pitchFamily="49" charset="-122"/>
                    </a:rPr>
                    <a:t>t</a:t>
                  </a:r>
                </a:p>
              </p:txBody>
            </p:sp>
            <p:sp>
              <p:nvSpPr>
                <p:cNvPr id="26647" name="Line 8"/>
                <p:cNvSpPr>
                  <a:spLocks noChangeShapeType="1"/>
                </p:cNvSpPr>
                <p:nvPr/>
              </p:nvSpPr>
              <p:spPr bwMode="auto">
                <a:xfrm>
                  <a:off x="63" y="279"/>
                  <a:ext cx="272" cy="0"/>
                </a:xfrm>
                <a:prstGeom prst="line">
                  <a:avLst/>
                </a:prstGeom>
                <a:noFill/>
                <a:ln w="1587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6" name="文本框 6151"/>
          <p:cNvSpPr txBox="1"/>
          <p:nvPr/>
        </p:nvSpPr>
        <p:spPr bwMode="auto">
          <a:xfrm>
            <a:off x="683569" y="478349"/>
            <a:ext cx="3057247" cy="524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noProof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四、电</a:t>
            </a:r>
            <a:r>
              <a:rPr lang="zh-CN" altLang="en-US" sz="2800" b="1" noProof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功率的测量</a:t>
            </a:r>
          </a:p>
        </p:txBody>
      </p:sp>
    </p:spTree>
    <p:extLst>
      <p:ext uri="{BB962C8B-B14F-4D97-AF65-F5344CB8AC3E}">
        <p14:creationId xmlns:p14="http://schemas.microsoft.com/office/powerpoint/2010/main" val="1527554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withGroup">
                            <p:stCondLst>
                              <p:cond delay="501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6" grpId="0"/>
      <p:bldP spid="64527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6" name="Rectangle 14"/>
          <p:cNvSpPr>
            <a:spLocks noChangeArrowheads="1"/>
          </p:cNvSpPr>
          <p:nvPr/>
        </p:nvSpPr>
        <p:spPr bwMode="auto">
          <a:xfrm>
            <a:off x="728663" y="536973"/>
            <a:ext cx="2185214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 b="0">
                <a:latin typeface="黑体" pitchFamily="49" charset="-122"/>
                <a:ea typeface="黑体" pitchFamily="49" charset="-122"/>
              </a:rPr>
              <a:t>测量方法二：</a:t>
            </a: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1043608" y="1488957"/>
            <a:ext cx="1949450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0">
                <a:latin typeface="黑体" pitchFamily="49" charset="-122"/>
                <a:ea typeface="黑体" pitchFamily="49" charset="-122"/>
              </a:rPr>
              <a:t> 原理：</a:t>
            </a:r>
            <a:endParaRPr lang="zh-CN" altLang="en-US" sz="2600" b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323529" y="2294335"/>
            <a:ext cx="8424935" cy="18928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 </a:t>
            </a:r>
            <a:r>
              <a:rPr lang="zh-CN" altLang="en-US" sz="2600" b="0" smtClean="0">
                <a:latin typeface="Times New Roman" pitchFamily="18" charset="0"/>
                <a:ea typeface="黑体" pitchFamily="49" charset="-122"/>
              </a:rPr>
              <a:t>          实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验步骤</a:t>
            </a:r>
            <a:r>
              <a:rPr lang="zh-CN" altLang="en-US" sz="2600" b="0" smtClean="0">
                <a:latin typeface="Times New Roman" pitchFamily="18" charset="0"/>
                <a:ea typeface="黑体" pitchFamily="49" charset="-122"/>
              </a:rPr>
              <a:t>：</a:t>
            </a:r>
            <a:r>
              <a:rPr lang="zh-CN" altLang="en-US" sz="2600" b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用</a:t>
            </a:r>
            <a:r>
              <a:rPr lang="zh-CN" altLang="en-US" sz="2600" b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电压表测出用电器两端的电压</a:t>
            </a:r>
            <a:r>
              <a:rPr lang="en-US" altLang="zh-CN" sz="2600" b="0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U</a:t>
            </a:r>
            <a:r>
              <a:rPr lang="zh-CN" altLang="en-US" sz="2600" b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，用电流表测出通过用电器的电流</a:t>
            </a:r>
            <a:r>
              <a:rPr lang="en-US" altLang="zh-CN" sz="2600" b="0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I</a:t>
            </a:r>
            <a:r>
              <a:rPr lang="zh-CN" altLang="en-US" sz="2600" b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，由公式</a:t>
            </a:r>
            <a:r>
              <a:rPr lang="en-US" altLang="zh-CN" sz="2600" b="0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P = UI</a:t>
            </a:r>
            <a:r>
              <a:rPr lang="zh-CN" altLang="en-US" sz="2600" b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计算出用电器的电功率。</a:t>
            </a:r>
          </a:p>
        </p:txBody>
      </p:sp>
      <p:sp>
        <p:nvSpPr>
          <p:cNvPr id="27652" name="文本框 2"/>
          <p:cNvSpPr txBox="1">
            <a:spLocks noChangeArrowheads="1"/>
          </p:cNvSpPr>
          <p:nvPr/>
        </p:nvSpPr>
        <p:spPr bwMode="auto">
          <a:xfrm>
            <a:off x="2339753" y="1488956"/>
            <a:ext cx="1635125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i="1">
                <a:latin typeface="Times New Roman" pitchFamily="18" charset="0"/>
                <a:ea typeface="黑体" pitchFamily="49" charset="-122"/>
              </a:rPr>
              <a:t>P=UI</a:t>
            </a:r>
          </a:p>
        </p:txBody>
      </p:sp>
    </p:spTree>
    <p:extLst>
      <p:ext uri="{BB962C8B-B14F-4D97-AF65-F5344CB8AC3E}">
        <p14:creationId xmlns:p14="http://schemas.microsoft.com/office/powerpoint/2010/main" val="1881968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6" grpId="0"/>
      <p:bldP spid="4" grpId="0"/>
      <p:bldP spid="5" grpId="0"/>
      <p:bldP spid="276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2"/>
          <p:cNvSpPr txBox="1">
            <a:spLocks noChangeArrowheads="1"/>
          </p:cNvSpPr>
          <p:nvPr/>
        </p:nvSpPr>
        <p:spPr bwMode="auto">
          <a:xfrm>
            <a:off x="899593" y="2210819"/>
            <a:ext cx="544513" cy="1203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电功率</a:t>
            </a:r>
          </a:p>
        </p:txBody>
      </p:sp>
      <p:sp>
        <p:nvSpPr>
          <p:cNvPr id="28696" name="文本框 11"/>
          <p:cNvSpPr txBox="1">
            <a:spLocks noChangeArrowheads="1"/>
          </p:cNvSpPr>
          <p:nvPr/>
        </p:nvSpPr>
        <p:spPr bwMode="auto">
          <a:xfrm>
            <a:off x="2339752" y="1055839"/>
            <a:ext cx="3888432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千瓦时</a:t>
            </a:r>
            <a:r>
              <a:rPr lang="en-US" altLang="zh-CN" sz="2400" b="0" smtClean="0">
                <a:latin typeface="Times New Roman" pitchFamily="18" charset="0"/>
                <a:ea typeface="黑体" pitchFamily="49" charset="-122"/>
              </a:rPr>
              <a:t>”kwh</a:t>
            </a:r>
            <a:r>
              <a:rPr lang="zh-CN" altLang="en-US" sz="2400" b="0" smtClean="0">
                <a:latin typeface="Times New Roman" pitchFamily="18" charset="0"/>
                <a:ea typeface="黑体" pitchFamily="49" charset="-122"/>
              </a:rPr>
              <a:t>的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来历</a:t>
            </a:r>
          </a:p>
        </p:txBody>
      </p:sp>
      <p:sp>
        <p:nvSpPr>
          <p:cNvPr id="28697" name="文本框 13"/>
          <p:cNvSpPr txBox="1">
            <a:spLocks noChangeArrowheads="1"/>
          </p:cNvSpPr>
          <p:nvPr/>
        </p:nvSpPr>
        <p:spPr bwMode="auto">
          <a:xfrm>
            <a:off x="2339752" y="1849888"/>
            <a:ext cx="4624388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额定电压和额定功率</a:t>
            </a:r>
          </a:p>
        </p:txBody>
      </p:sp>
      <p:sp>
        <p:nvSpPr>
          <p:cNvPr id="28698" name="文本框 14"/>
          <p:cNvSpPr txBox="1">
            <a:spLocks noChangeArrowheads="1"/>
          </p:cNvSpPr>
          <p:nvPr/>
        </p:nvSpPr>
        <p:spPr bwMode="auto">
          <a:xfrm>
            <a:off x="2339752" y="2643936"/>
            <a:ext cx="6336704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i="1" smtClean="0">
                <a:latin typeface="Times New Roman" pitchFamily="18" charset="0"/>
                <a:ea typeface="黑体" pitchFamily="49" charset="-122"/>
              </a:rPr>
              <a:t>U</a:t>
            </a:r>
            <a:r>
              <a:rPr lang="zh-CN" altLang="en-US" sz="2400" baseline="-25000" smtClean="0">
                <a:latin typeface="Times New Roman" pitchFamily="18" charset="0"/>
                <a:ea typeface="黑体" pitchFamily="49" charset="-122"/>
              </a:rPr>
              <a:t>实 </a:t>
            </a:r>
            <a:r>
              <a:rPr lang="en-US" altLang="zh-CN" sz="2400" smtClean="0">
                <a:latin typeface="Times New Roman" pitchFamily="18" charset="0"/>
                <a:ea typeface="黑体" pitchFamily="49" charset="-122"/>
              </a:rPr>
              <a:t>= </a:t>
            </a:r>
            <a:r>
              <a:rPr lang="en-US" altLang="zh-CN" sz="2400" i="1" smtClean="0">
                <a:latin typeface="Times New Roman" pitchFamily="18" charset="0"/>
                <a:ea typeface="黑体" pitchFamily="49" charset="-122"/>
              </a:rPr>
              <a:t>U</a:t>
            </a:r>
            <a:r>
              <a:rPr lang="zh-CN" altLang="en-US" sz="2400" baseline="-25000" smtClean="0">
                <a:latin typeface="Times New Roman" pitchFamily="18" charset="0"/>
                <a:ea typeface="黑体" pitchFamily="49" charset="-122"/>
              </a:rPr>
              <a:t>额</a:t>
            </a:r>
            <a:r>
              <a:rPr lang="zh-CN" altLang="en-US" sz="2400" smtClean="0">
                <a:latin typeface="Times New Roman" pitchFamily="18" charset="0"/>
                <a:ea typeface="黑体" pitchFamily="49" charset="-122"/>
              </a:rPr>
              <a:t>，则 </a:t>
            </a:r>
            <a:r>
              <a:rPr lang="en-US" altLang="zh-CN" sz="2400" i="1" smtClean="0">
                <a:latin typeface="Times New Roman" pitchFamily="18" charset="0"/>
                <a:ea typeface="黑体" pitchFamily="49" charset="-122"/>
              </a:rPr>
              <a:t>P</a:t>
            </a:r>
            <a:r>
              <a:rPr lang="zh-CN" altLang="en-US" sz="2400" baseline="-25000" smtClean="0">
                <a:latin typeface="Times New Roman" pitchFamily="18" charset="0"/>
                <a:ea typeface="黑体" pitchFamily="49" charset="-122"/>
              </a:rPr>
              <a:t>实 </a:t>
            </a:r>
            <a:r>
              <a:rPr lang="en-US" altLang="zh-CN" sz="2400" smtClean="0">
                <a:latin typeface="Times New Roman" pitchFamily="18" charset="0"/>
                <a:ea typeface="黑体" pitchFamily="49" charset="-122"/>
              </a:rPr>
              <a:t>= </a:t>
            </a:r>
            <a:r>
              <a:rPr lang="en-US" altLang="zh-CN" sz="2400" i="1" smtClean="0">
                <a:latin typeface="Times New Roman" pitchFamily="18" charset="0"/>
                <a:ea typeface="黑体" pitchFamily="49" charset="-122"/>
              </a:rPr>
              <a:t>P</a:t>
            </a:r>
            <a:r>
              <a:rPr lang="zh-CN" altLang="en-US" sz="2400" baseline="-25000" smtClean="0">
                <a:latin typeface="Times New Roman" pitchFamily="18" charset="0"/>
                <a:ea typeface="黑体" pitchFamily="49" charset="-122"/>
              </a:rPr>
              <a:t>额</a:t>
            </a:r>
            <a:r>
              <a:rPr lang="zh-CN" altLang="en-US" sz="2400" smtClean="0">
                <a:latin typeface="Times New Roman" pitchFamily="18" charset="0"/>
                <a:ea typeface="黑体" pitchFamily="49" charset="-122"/>
              </a:rPr>
              <a:t>；用电器正常工作。</a:t>
            </a:r>
          </a:p>
          <a:p>
            <a:pPr>
              <a:lnSpc>
                <a:spcPct val="150000"/>
              </a:lnSpc>
            </a:pPr>
            <a:r>
              <a:rPr lang="en-US" altLang="zh-CN" sz="2400" i="1" smtClean="0">
                <a:latin typeface="Times New Roman" pitchFamily="18" charset="0"/>
                <a:ea typeface="黑体" pitchFamily="49" charset="-122"/>
              </a:rPr>
              <a:t>U</a:t>
            </a:r>
            <a:r>
              <a:rPr lang="zh-CN" altLang="en-US" sz="2400" baseline="-25000" smtClean="0">
                <a:latin typeface="Times New Roman" pitchFamily="18" charset="0"/>
                <a:ea typeface="黑体" pitchFamily="49" charset="-122"/>
              </a:rPr>
              <a:t>实 </a:t>
            </a:r>
            <a:r>
              <a:rPr lang="en-US" altLang="zh-CN" sz="2400" smtClean="0">
                <a:latin typeface="Times New Roman" pitchFamily="18" charset="0"/>
                <a:ea typeface="黑体" pitchFamily="49" charset="-122"/>
              </a:rPr>
              <a:t>&gt;</a:t>
            </a:r>
            <a:r>
              <a:rPr lang="zh-CN" altLang="en-US" sz="2400" smtClean="0"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400" i="1" smtClean="0">
                <a:latin typeface="Times New Roman" pitchFamily="18" charset="0"/>
                <a:ea typeface="黑体" pitchFamily="49" charset="-122"/>
              </a:rPr>
              <a:t>U</a:t>
            </a:r>
            <a:r>
              <a:rPr lang="zh-CN" altLang="en-US" sz="2400" baseline="-25000" smtClean="0">
                <a:latin typeface="Times New Roman" pitchFamily="18" charset="0"/>
                <a:ea typeface="黑体" pitchFamily="49" charset="-122"/>
              </a:rPr>
              <a:t>额</a:t>
            </a:r>
            <a:r>
              <a:rPr lang="zh-CN" altLang="en-US" sz="2400" smtClean="0">
                <a:latin typeface="Times New Roman" pitchFamily="18" charset="0"/>
                <a:ea typeface="黑体" pitchFamily="49" charset="-122"/>
              </a:rPr>
              <a:t>，则 </a:t>
            </a:r>
            <a:r>
              <a:rPr lang="en-US" altLang="zh-CN" sz="2400" i="1" smtClean="0">
                <a:latin typeface="Times New Roman" pitchFamily="18" charset="0"/>
                <a:ea typeface="黑体" pitchFamily="49" charset="-122"/>
              </a:rPr>
              <a:t>P</a:t>
            </a:r>
            <a:r>
              <a:rPr lang="zh-CN" altLang="en-US" sz="2400" baseline="-25000" smtClean="0">
                <a:latin typeface="Times New Roman" pitchFamily="18" charset="0"/>
                <a:ea typeface="黑体" pitchFamily="49" charset="-122"/>
              </a:rPr>
              <a:t>实 </a:t>
            </a:r>
            <a:r>
              <a:rPr lang="en-US" altLang="zh-CN" sz="2400" smtClean="0">
                <a:latin typeface="Times New Roman" pitchFamily="18" charset="0"/>
                <a:ea typeface="黑体" pitchFamily="49" charset="-122"/>
              </a:rPr>
              <a:t>&gt;</a:t>
            </a:r>
            <a:r>
              <a:rPr lang="zh-CN" altLang="en-US" sz="2400" smtClean="0"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400" i="1" smtClean="0">
                <a:latin typeface="Times New Roman" pitchFamily="18" charset="0"/>
                <a:ea typeface="黑体" pitchFamily="49" charset="-122"/>
              </a:rPr>
              <a:t>P</a:t>
            </a:r>
            <a:r>
              <a:rPr lang="zh-CN" altLang="en-US" sz="2400" baseline="-25000" smtClean="0">
                <a:latin typeface="Times New Roman" pitchFamily="18" charset="0"/>
                <a:ea typeface="黑体" pitchFamily="49" charset="-122"/>
              </a:rPr>
              <a:t>额</a:t>
            </a:r>
            <a:r>
              <a:rPr lang="zh-CN" altLang="en-US" sz="2400" smtClean="0">
                <a:latin typeface="Times New Roman" pitchFamily="18" charset="0"/>
                <a:ea typeface="黑体" pitchFamily="49" charset="-122"/>
              </a:rPr>
              <a:t>；可能烧毁用电器。</a:t>
            </a:r>
            <a:endParaRPr lang="en-US" altLang="zh-CN" sz="2400" smtClean="0">
              <a:latin typeface="Times New Roman" pitchFamily="18" charset="0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i="1" smtClean="0">
                <a:latin typeface="Times New Roman" pitchFamily="18" charset="0"/>
                <a:ea typeface="黑体" pitchFamily="49" charset="-122"/>
              </a:rPr>
              <a:t>U</a:t>
            </a:r>
            <a:r>
              <a:rPr lang="zh-CN" altLang="en-US" sz="2400" baseline="-25000" smtClean="0">
                <a:latin typeface="Times New Roman" pitchFamily="18" charset="0"/>
                <a:ea typeface="黑体" pitchFamily="49" charset="-122"/>
              </a:rPr>
              <a:t>实 </a:t>
            </a:r>
            <a:r>
              <a:rPr lang="en-US" altLang="zh-CN" sz="2400" smtClean="0">
                <a:latin typeface="Times New Roman" pitchFamily="18" charset="0"/>
                <a:ea typeface="黑体" pitchFamily="49" charset="-122"/>
              </a:rPr>
              <a:t>&lt;</a:t>
            </a:r>
            <a:r>
              <a:rPr lang="zh-CN" altLang="en-US" sz="2400" smtClean="0"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400" i="1" smtClean="0">
                <a:latin typeface="Times New Roman" pitchFamily="18" charset="0"/>
                <a:ea typeface="黑体" pitchFamily="49" charset="-122"/>
              </a:rPr>
              <a:t>U</a:t>
            </a:r>
            <a:r>
              <a:rPr lang="zh-CN" altLang="en-US" sz="2400" baseline="-25000" smtClean="0">
                <a:latin typeface="Times New Roman" pitchFamily="18" charset="0"/>
                <a:ea typeface="黑体" pitchFamily="49" charset="-122"/>
              </a:rPr>
              <a:t>额</a:t>
            </a:r>
            <a:r>
              <a:rPr lang="zh-CN" altLang="en-US" sz="2400" smtClean="0">
                <a:latin typeface="Times New Roman" pitchFamily="18" charset="0"/>
                <a:ea typeface="黑体" pitchFamily="49" charset="-122"/>
              </a:rPr>
              <a:t>，则 </a:t>
            </a:r>
            <a:r>
              <a:rPr lang="en-US" altLang="zh-CN" sz="2400" i="1" smtClean="0">
                <a:latin typeface="Times New Roman" pitchFamily="18" charset="0"/>
                <a:ea typeface="黑体" pitchFamily="49" charset="-122"/>
              </a:rPr>
              <a:t>P</a:t>
            </a:r>
            <a:r>
              <a:rPr lang="zh-CN" altLang="en-US" sz="2400" baseline="-25000" smtClean="0">
                <a:latin typeface="Times New Roman" pitchFamily="18" charset="0"/>
                <a:ea typeface="黑体" pitchFamily="49" charset="-122"/>
              </a:rPr>
              <a:t>实 </a:t>
            </a:r>
            <a:r>
              <a:rPr lang="en-US" altLang="zh-CN" sz="2400" smtClean="0">
                <a:latin typeface="Times New Roman" pitchFamily="18" charset="0"/>
                <a:ea typeface="黑体" pitchFamily="49" charset="-122"/>
              </a:rPr>
              <a:t>&lt;</a:t>
            </a:r>
            <a:r>
              <a:rPr lang="zh-CN" altLang="en-US" sz="2400" smtClean="0"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400" i="1" smtClean="0">
                <a:latin typeface="Times New Roman" pitchFamily="18" charset="0"/>
                <a:ea typeface="黑体" pitchFamily="49" charset="-122"/>
              </a:rPr>
              <a:t>P</a:t>
            </a:r>
            <a:r>
              <a:rPr lang="zh-CN" altLang="en-US" sz="2400" baseline="-25000" smtClean="0">
                <a:latin typeface="Times New Roman" pitchFamily="18" charset="0"/>
                <a:ea typeface="黑体" pitchFamily="49" charset="-122"/>
              </a:rPr>
              <a:t>额</a:t>
            </a:r>
            <a:r>
              <a:rPr lang="zh-CN" altLang="en-US" sz="2400" smtClean="0">
                <a:latin typeface="Times New Roman" pitchFamily="18" charset="0"/>
                <a:ea typeface="黑体" pitchFamily="49" charset="-122"/>
              </a:rPr>
              <a:t>；用电器不能正常工作。</a:t>
            </a:r>
          </a:p>
        </p:txBody>
      </p:sp>
      <p:sp>
        <p:nvSpPr>
          <p:cNvPr id="17" name="左大括号 16"/>
          <p:cNvSpPr/>
          <p:nvPr/>
        </p:nvSpPr>
        <p:spPr>
          <a:xfrm>
            <a:off x="1619673" y="1128025"/>
            <a:ext cx="528761" cy="3046993"/>
          </a:xfrm>
          <a:prstGeom prst="leftBrac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b="0" noProof="1"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30" name="Shape 108"/>
          <p:cNvSpPr/>
          <p:nvPr/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charset="-122"/>
              <a:ea typeface="微软雅黑"/>
              <a:sym typeface="微软雅黑" charset="-122"/>
            </a:endParaRPr>
          </a:p>
        </p:txBody>
      </p:sp>
      <p:sp>
        <p:nvSpPr>
          <p:cNvPr id="31" name="Shape 112"/>
          <p:cNvSpPr/>
          <p:nvPr/>
        </p:nvSpPr>
        <p:spPr>
          <a:xfrm>
            <a:off x="116878" y="137843"/>
            <a:ext cx="591267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charset="-122"/>
              </a:rPr>
              <a:t>3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charset="-122"/>
            </a:endParaRPr>
          </a:p>
        </p:txBody>
      </p:sp>
      <p:sp>
        <p:nvSpPr>
          <p:cNvPr id="32" name="文本框 1"/>
          <p:cNvSpPr txBox="1"/>
          <p:nvPr/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charset="-122"/>
                <a:ea typeface="微软雅黑"/>
                <a:cs typeface="Arial"/>
                <a:sym typeface="Arial"/>
              </a:rPr>
              <a:t>课堂小结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charset="-122"/>
              <a:ea typeface="微软雅黑"/>
              <a:cs typeface="Arial"/>
              <a:sym typeface="Arial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253342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charset="-122"/>
              <a:ea typeface="微软雅黑"/>
              <a:sym typeface="微软雅黑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89377" y="137844"/>
            <a:ext cx="576140" cy="524514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charset="-122"/>
              </a:rPr>
              <a:t>4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charset="-122"/>
                <a:ea typeface="微软雅黑"/>
                <a:cs typeface="Arial"/>
                <a:sym typeface="Arial"/>
              </a:rPr>
              <a:t>课堂</a:t>
            </a:r>
            <a:r>
              <a:rPr lang="zh-CN" altLang="en-US" sz="2000" b="1" smtClean="0">
                <a:solidFill>
                  <a:srgbClr val="000000"/>
                </a:solidFill>
                <a:latin typeface="微软雅黑" charset="-122"/>
                <a:ea typeface="微软雅黑"/>
              </a:rPr>
              <a:t>练习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charset="-122"/>
              <a:ea typeface="微软雅黑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539553" y="1416770"/>
            <a:ext cx="8281987" cy="18203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 smtClean="0">
                <a:latin typeface="+mn-ea"/>
              </a:rPr>
              <a:t>1.</a:t>
            </a:r>
            <a:r>
              <a:rPr lang="zh-CN" altLang="en-US" sz="2800" smtClean="0">
                <a:latin typeface="+mn-ea"/>
              </a:rPr>
              <a:t>电</a:t>
            </a:r>
            <a:r>
              <a:rPr lang="zh-CN" altLang="en-US" sz="2800">
                <a:latin typeface="+mn-ea"/>
              </a:rPr>
              <a:t>灯的亮暗由下列哪个物理量决定的（   ）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>
                <a:latin typeface="+mn-ea"/>
              </a:rPr>
              <a:t>A</a:t>
            </a:r>
            <a:r>
              <a:rPr lang="zh-CN" altLang="en-US" sz="2800">
                <a:latin typeface="+mn-ea"/>
              </a:rPr>
              <a:t>、额定功率           </a:t>
            </a:r>
            <a:r>
              <a:rPr lang="en-US" altLang="zh-CN" sz="2800">
                <a:latin typeface="+mn-ea"/>
              </a:rPr>
              <a:t>B</a:t>
            </a:r>
            <a:r>
              <a:rPr lang="zh-CN" altLang="en-US" sz="2800">
                <a:latin typeface="+mn-ea"/>
              </a:rPr>
              <a:t>、额定电压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>
                <a:latin typeface="+mn-ea"/>
              </a:rPr>
              <a:t>C</a:t>
            </a:r>
            <a:r>
              <a:rPr lang="zh-CN" altLang="en-US" sz="2800">
                <a:latin typeface="+mn-ea"/>
              </a:rPr>
              <a:t>、实际电压           </a:t>
            </a:r>
            <a:r>
              <a:rPr lang="en-US" altLang="zh-CN" sz="2800">
                <a:latin typeface="+mn-ea"/>
              </a:rPr>
              <a:t>D</a:t>
            </a:r>
            <a:r>
              <a:rPr lang="zh-CN" altLang="en-US" sz="2800" smtClean="0">
                <a:latin typeface="+mn-ea"/>
              </a:rPr>
              <a:t>、实际功</a:t>
            </a:r>
            <a:r>
              <a:rPr lang="zh-CN" altLang="en-US" sz="2800">
                <a:latin typeface="+mn-ea"/>
              </a:rPr>
              <a:t>率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7092650" y="1414720"/>
            <a:ext cx="863600" cy="524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+mn-ea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398691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6"/>
          <p:cNvSpPr>
            <a:spLocks noChangeArrowheads="1"/>
          </p:cNvSpPr>
          <p:nvPr/>
        </p:nvSpPr>
        <p:spPr bwMode="auto">
          <a:xfrm>
            <a:off x="2987824" y="622722"/>
            <a:ext cx="403225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灯泡和热水器铭牌图</a:t>
            </a:r>
          </a:p>
        </p:txBody>
      </p:sp>
      <p:sp>
        <p:nvSpPr>
          <p:cNvPr id="6150" name="Rectangle 2"/>
          <p:cNvSpPr>
            <a:spLocks noChangeArrowheads="1"/>
          </p:cNvSpPr>
          <p:nvPr/>
        </p:nvSpPr>
        <p:spPr bwMode="auto">
          <a:xfrm>
            <a:off x="539553" y="3943288"/>
            <a:ext cx="8137525" cy="10525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400" b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节</a:t>
            </a:r>
            <a:r>
              <a:rPr lang="zh-CN" altLang="en-US" sz="2400" b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能灯上的“</a:t>
            </a:r>
            <a:r>
              <a:rPr lang="en-US" altLang="zh-CN" sz="2400" b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26 </a:t>
            </a:r>
            <a:r>
              <a:rPr lang="en-US" altLang="zh-CN" sz="2400" b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W”</a:t>
            </a:r>
            <a:r>
              <a:rPr lang="zh-CN" altLang="en-US" sz="2400" b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和电热水器上的</a:t>
            </a:r>
            <a:r>
              <a:rPr lang="zh-CN" altLang="en-US" sz="2400" b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en-US" altLang="zh-CN" sz="24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1500</a:t>
            </a:r>
            <a:r>
              <a:rPr lang="en-US" altLang="zh-CN" sz="2400" b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W</a:t>
            </a:r>
            <a:r>
              <a:rPr lang="en-US" altLang="zh-CN" sz="2400" b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2400" b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的字样是什么意思</a:t>
            </a:r>
            <a:r>
              <a:rPr lang="en-US" altLang="zh-CN" sz="2400" b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?</a:t>
            </a:r>
            <a:endParaRPr lang="en-US" altLang="zh-CN" sz="2400" b="0">
              <a:solidFill>
                <a:srgbClr val="FF0000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pic>
        <p:nvPicPr>
          <p:cNvPr id="26628" name="Picture 4" descr="https://timgsa.baidu.com/timg?image&amp;quality=80&amp;size=b9999_10000&amp;sec=1594352257366&amp;di=6dbac7a0934b792fcc1ca5314fcc6630&amp;imgtype=0&amp;src=http%3A%2F%2Fye-su.cn%2Fshangcheng%2Ftu%2Fhttp%3A%2F%2Fpic.tugou.com%2Fjingyan%2F20160107144236_87187.jpg.jpg"/>
          <p:cNvPicPr>
            <a:picLocks noChangeAspect="1" noChangeArrowheads="1"/>
          </p:cNvPicPr>
          <p:nvPr/>
        </p:nvPicPr>
        <p:blipFill>
          <a:blip r:embed="rId2"/>
          <a:srcRect l="31129" r="31072"/>
          <a:stretch>
            <a:fillRect/>
          </a:stretch>
        </p:blipFill>
        <p:spPr bwMode="auto">
          <a:xfrm>
            <a:off x="1331640" y="1200211"/>
            <a:ext cx="1944216" cy="26539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6630" name="Picture 6" descr="https://timgsa.baidu.com/timg?image&amp;quality=80&amp;size=b9999_10000&amp;sec=1594352416468&amp;di=14891f58a90299bff45c55cf7560dad9&amp;imgtype=0&amp;src=http%3A%2F%2Fgss0.baidu.com%2F-vo3dSag_xI4khGko9WTAnF6hhy%2Fzhidao%2Fpic%2Fitem%2F738b4710b912c8fc468ff96bf6039245d6882113.jpg"/>
          <p:cNvPicPr>
            <a:picLocks noChangeAspect="1" noChangeArrowheads="1"/>
          </p:cNvPicPr>
          <p:nvPr/>
        </p:nvPicPr>
        <p:blipFill>
          <a:blip r:embed="rId3"/>
          <a:srcRect l="6444" r="4957" b="22677"/>
          <a:stretch>
            <a:fillRect/>
          </a:stretch>
        </p:blipFill>
        <p:spPr bwMode="auto">
          <a:xfrm>
            <a:off x="4283968" y="1705515"/>
            <a:ext cx="3960440" cy="19490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4" name="组合 3"/>
          <p:cNvGrpSpPr/>
          <p:nvPr/>
        </p:nvGrpSpPr>
        <p:grpSpPr>
          <a:xfrm>
            <a:off x="467544" y="333976"/>
            <a:ext cx="1727840" cy="447391"/>
            <a:chOff x="1076" y="2071"/>
            <a:chExt cx="2720" cy="940"/>
          </a:xfrm>
        </p:grpSpPr>
        <p:sp>
          <p:nvSpPr>
            <p:cNvPr id="15" name="流程图: 文档 14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6" name="文本框 4101"/>
            <p:cNvSpPr txBox="1"/>
            <p:nvPr/>
          </p:nvSpPr>
          <p:spPr>
            <a:xfrm>
              <a:off x="1076" y="2101"/>
              <a:ext cx="2720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itchFamily="2" charset="-122"/>
                </a:rPr>
                <a:t>观察与思考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2756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767094"/>
            <a:ext cx="8208912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2</a:t>
            </a:r>
            <a:r>
              <a:rPr lang="zh-CN" altLang="zh-CN" sz="2400" dirty="0" smtClean="0"/>
              <a:t>．（</a:t>
            </a:r>
            <a:r>
              <a:rPr lang="en-US" altLang="zh-CN" sz="2400" dirty="0" smtClean="0"/>
              <a:t>2021</a:t>
            </a:r>
            <a:r>
              <a:rPr lang="zh-CN" altLang="zh-CN" sz="2400" dirty="0" smtClean="0"/>
              <a:t>•</a:t>
            </a:r>
            <a:r>
              <a:rPr lang="zh-CN" altLang="zh-CN" sz="2400" dirty="0" smtClean="0"/>
              <a:t>邵阳）甲、乙二个普通白炽灯泡铭牌上分别标着“</a:t>
            </a:r>
            <a:r>
              <a:rPr lang="en-US" altLang="zh-CN" sz="2400" dirty="0" smtClean="0"/>
              <a:t>220V 40W</a:t>
            </a:r>
            <a:r>
              <a:rPr lang="zh-CN" altLang="zh-CN" sz="2400" dirty="0" smtClean="0"/>
              <a:t>”、“</a:t>
            </a:r>
            <a:r>
              <a:rPr lang="en-US" altLang="zh-CN" sz="2400" dirty="0" smtClean="0"/>
              <a:t>110V 40W</a:t>
            </a:r>
            <a:r>
              <a:rPr lang="zh-CN" altLang="zh-CN" sz="2400" dirty="0" smtClean="0"/>
              <a:t>”字样，正常发光相同时间，它们消耗的电能（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A</a:t>
            </a:r>
            <a:r>
              <a:rPr lang="zh-CN" altLang="zh-CN" sz="2400" dirty="0" smtClean="0"/>
              <a:t>．甲灯的多</a:t>
            </a:r>
            <a:r>
              <a:rPr lang="en-US" altLang="zh-CN" sz="2400" dirty="0" smtClean="0"/>
              <a:t>	     B</a:t>
            </a:r>
            <a:r>
              <a:rPr lang="zh-CN" altLang="zh-CN" sz="2400" dirty="0" smtClean="0"/>
              <a:t>．乙灯的多</a:t>
            </a:r>
            <a:r>
              <a:rPr lang="en-US" altLang="zh-CN" sz="2400" dirty="0" smtClean="0"/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C</a:t>
            </a:r>
            <a:r>
              <a:rPr lang="zh-CN" altLang="zh-CN" sz="2400" dirty="0" smtClean="0"/>
              <a:t>．一样多</a:t>
            </a:r>
            <a:r>
              <a:rPr lang="en-US" altLang="zh-CN" sz="2400" dirty="0" smtClean="0"/>
              <a:t>	     D</a:t>
            </a:r>
            <a:r>
              <a:rPr lang="zh-CN" altLang="zh-CN" sz="2400" dirty="0" smtClean="0"/>
              <a:t>．不能确定</a:t>
            </a:r>
            <a:endParaRPr lang="zh-CN" altLang="zh-CN" sz="2400" dirty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635897" y="1994260"/>
            <a:ext cx="576263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smtClean="0">
                <a:solidFill>
                  <a:srgbClr val="FF0000"/>
                </a:solidFill>
              </a:rPr>
              <a:t>Ｃ</a:t>
            </a:r>
            <a:endParaRPr lang="en-US" altLang="zh-CN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522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467544" y="622722"/>
            <a:ext cx="8280920" cy="370246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600" smtClean="0">
                <a:latin typeface="+mn-ea"/>
              </a:rPr>
              <a:t>3.</a:t>
            </a:r>
            <a:r>
              <a:rPr lang="zh-CN" altLang="en-US" sz="2600" smtClean="0">
                <a:latin typeface="+mn-ea"/>
              </a:rPr>
              <a:t>两</a:t>
            </a:r>
            <a:r>
              <a:rPr lang="zh-CN" altLang="en-US" sz="2600">
                <a:latin typeface="+mn-ea"/>
              </a:rPr>
              <a:t>盏电灯串联接入电路中，闭合开关，看到甲灯比乙灯亮，则下列说法中不正确的是（    </a:t>
            </a:r>
            <a:r>
              <a:rPr lang="zh-CN" altLang="en-US" sz="2600" smtClean="0">
                <a:latin typeface="+mn-ea"/>
              </a:rPr>
              <a:t>）</a:t>
            </a:r>
            <a:endParaRPr lang="zh-CN" altLang="en-US" sz="2600">
              <a:latin typeface="+mn-ea"/>
            </a:endParaRP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600">
                <a:latin typeface="+mn-ea"/>
              </a:rPr>
              <a:t>A</a:t>
            </a:r>
            <a:r>
              <a:rPr lang="zh-CN" altLang="en-US" sz="2600">
                <a:latin typeface="+mn-ea"/>
              </a:rPr>
              <a:t>、甲灯的电阻比乙灯大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600">
                <a:latin typeface="+mn-ea"/>
              </a:rPr>
              <a:t>B</a:t>
            </a:r>
            <a:r>
              <a:rPr lang="zh-CN" altLang="en-US" sz="2600">
                <a:latin typeface="+mn-ea"/>
              </a:rPr>
              <a:t>、甲灯的实际功率比乙灯大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600">
                <a:latin typeface="+mn-ea"/>
              </a:rPr>
              <a:t>C</a:t>
            </a:r>
            <a:r>
              <a:rPr lang="zh-CN" altLang="en-US" sz="2600">
                <a:latin typeface="+mn-ea"/>
              </a:rPr>
              <a:t>、甲灯的两端电压比乙灯高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600">
                <a:latin typeface="+mn-ea"/>
              </a:rPr>
              <a:t>D</a:t>
            </a:r>
            <a:r>
              <a:rPr lang="zh-CN" altLang="en-US" sz="2600">
                <a:latin typeface="+mn-ea"/>
              </a:rPr>
              <a:t>、甲灯的额定功率比乙灯大</a:t>
            </a:r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5652121" y="1344584"/>
            <a:ext cx="576263" cy="524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12312693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622722"/>
            <a:ext cx="8280920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/>
              <a:t>4</a:t>
            </a:r>
            <a:r>
              <a:rPr lang="zh-CN" altLang="zh-CN" sz="2400" smtClean="0"/>
              <a:t>．（</a:t>
            </a:r>
            <a:r>
              <a:rPr lang="en-US" altLang="zh-CN" sz="2400" smtClean="0"/>
              <a:t>2020</a:t>
            </a:r>
            <a:r>
              <a:rPr lang="zh-CN" altLang="zh-CN" sz="2400" smtClean="0"/>
              <a:t>•北京）如图所示电路中，将开关</a:t>
            </a:r>
            <a:r>
              <a:rPr lang="en-US" altLang="zh-CN" sz="2400" smtClean="0"/>
              <a:t>S</a:t>
            </a:r>
            <a:r>
              <a:rPr lang="zh-CN" altLang="zh-CN" sz="2400" smtClean="0"/>
              <a:t>闭合，完全相同的灯</a:t>
            </a:r>
            <a:r>
              <a:rPr lang="en-US" altLang="zh-CN" sz="2400" smtClean="0"/>
              <a:t>L</a:t>
            </a:r>
            <a:r>
              <a:rPr lang="en-US" altLang="zh-CN" sz="2400" baseline="-25000" smtClean="0"/>
              <a:t>1</a:t>
            </a:r>
            <a:r>
              <a:rPr lang="zh-CN" altLang="zh-CN" sz="2400" smtClean="0"/>
              <a:t>和灯</a:t>
            </a:r>
            <a:r>
              <a:rPr lang="en-US" altLang="zh-CN" sz="2400" smtClean="0"/>
              <a:t>L</a:t>
            </a:r>
            <a:r>
              <a:rPr lang="en-US" altLang="zh-CN" sz="2400" baseline="-25000" smtClean="0"/>
              <a:t>2</a:t>
            </a:r>
            <a:r>
              <a:rPr lang="zh-CN" altLang="zh-CN" sz="2400" smtClean="0"/>
              <a:t>均发光。下列说法正确的是（　　）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r>
              <a:rPr lang="en-US" altLang="zh-CN" sz="2400" smtClean="0"/>
              <a:t>A</a:t>
            </a:r>
            <a:r>
              <a:rPr lang="zh-CN" altLang="zh-CN" sz="2400" smtClean="0"/>
              <a:t>．灯</a:t>
            </a:r>
            <a:r>
              <a:rPr lang="en-US" altLang="zh-CN" sz="2400" smtClean="0"/>
              <a:t>L</a:t>
            </a:r>
            <a:r>
              <a:rPr lang="en-US" altLang="zh-CN" sz="2400" baseline="-25000" smtClean="0"/>
              <a:t>1</a:t>
            </a:r>
            <a:r>
              <a:rPr lang="zh-CN" altLang="zh-CN" sz="2400" smtClean="0"/>
              <a:t>比灯</a:t>
            </a:r>
            <a:r>
              <a:rPr lang="en-US" altLang="zh-CN" sz="2400" smtClean="0"/>
              <a:t>L</a:t>
            </a:r>
            <a:r>
              <a:rPr lang="en-US" altLang="zh-CN" sz="2400" baseline="-25000" smtClean="0"/>
              <a:t>2</a:t>
            </a:r>
            <a:r>
              <a:rPr lang="zh-CN" altLang="zh-CN" sz="2400" smtClean="0"/>
              <a:t>亮</a:t>
            </a:r>
            <a:r>
              <a:rPr lang="en-US" altLang="zh-CN" sz="2400" smtClean="0"/>
              <a:t>	</a:t>
            </a:r>
            <a:endParaRPr lang="zh-CN" altLang="zh-CN" sz="2400" smtClean="0"/>
          </a:p>
          <a:p>
            <a:pPr>
              <a:lnSpc>
                <a:spcPct val="150000"/>
              </a:lnSpc>
            </a:pPr>
            <a:r>
              <a:rPr lang="en-US" altLang="zh-CN" sz="2400" smtClean="0"/>
              <a:t>B</a:t>
            </a:r>
            <a:r>
              <a:rPr lang="zh-CN" altLang="zh-CN" sz="2400" smtClean="0"/>
              <a:t>．通过</a:t>
            </a:r>
            <a:r>
              <a:rPr lang="en-US" altLang="zh-CN" sz="2400" smtClean="0"/>
              <a:t>A</a:t>
            </a:r>
            <a:r>
              <a:rPr lang="zh-CN" altLang="zh-CN" sz="2400" smtClean="0"/>
              <a:t>点的电流大于通过</a:t>
            </a:r>
            <a:r>
              <a:rPr lang="en-US" altLang="zh-CN" sz="2400" smtClean="0"/>
              <a:t>B</a:t>
            </a:r>
            <a:r>
              <a:rPr lang="zh-CN" altLang="zh-CN" sz="2400" smtClean="0"/>
              <a:t>点的电流</a:t>
            </a:r>
            <a:r>
              <a:rPr lang="en-US" altLang="zh-CN" sz="2400" smtClean="0"/>
              <a:t>	</a:t>
            </a:r>
            <a:endParaRPr lang="zh-CN" altLang="zh-CN" sz="2400" smtClean="0"/>
          </a:p>
          <a:p>
            <a:pPr>
              <a:lnSpc>
                <a:spcPct val="150000"/>
              </a:lnSpc>
            </a:pPr>
            <a:r>
              <a:rPr lang="en-US" altLang="zh-CN" sz="2400" smtClean="0"/>
              <a:t>C</a:t>
            </a:r>
            <a:r>
              <a:rPr lang="zh-CN" altLang="zh-CN" sz="2400" smtClean="0"/>
              <a:t>．灯</a:t>
            </a:r>
            <a:r>
              <a:rPr lang="en-US" altLang="zh-CN" sz="2400" smtClean="0"/>
              <a:t>L</a:t>
            </a:r>
            <a:r>
              <a:rPr lang="en-US" altLang="zh-CN" sz="2400" baseline="-25000" smtClean="0"/>
              <a:t>1</a:t>
            </a:r>
            <a:r>
              <a:rPr lang="zh-CN" altLang="zh-CN" sz="2400" smtClean="0"/>
              <a:t>的实际电功率比灯</a:t>
            </a:r>
            <a:r>
              <a:rPr lang="en-US" altLang="zh-CN" sz="2400" smtClean="0"/>
              <a:t>L</a:t>
            </a:r>
            <a:r>
              <a:rPr lang="en-US" altLang="zh-CN" sz="2400" baseline="-25000" smtClean="0"/>
              <a:t>2</a:t>
            </a:r>
            <a:r>
              <a:rPr lang="zh-CN" altLang="zh-CN" sz="2400" smtClean="0"/>
              <a:t>的实际电功率小</a:t>
            </a:r>
            <a:r>
              <a:rPr lang="en-US" altLang="zh-CN" sz="2400" smtClean="0"/>
              <a:t>	</a:t>
            </a:r>
            <a:endParaRPr lang="zh-CN" altLang="zh-CN" sz="2400" smtClean="0"/>
          </a:p>
          <a:p>
            <a:pPr>
              <a:lnSpc>
                <a:spcPct val="150000"/>
              </a:lnSpc>
            </a:pPr>
            <a:r>
              <a:rPr lang="en-US" altLang="zh-CN" sz="2400" smtClean="0"/>
              <a:t>D</a:t>
            </a:r>
            <a:r>
              <a:rPr lang="zh-CN" altLang="zh-CN" sz="2400" smtClean="0"/>
              <a:t>．电路中</a:t>
            </a:r>
            <a:r>
              <a:rPr lang="en-US" altLang="zh-CN" sz="2400" smtClean="0"/>
              <a:t>AB</a:t>
            </a:r>
            <a:r>
              <a:rPr lang="zh-CN" altLang="zh-CN" sz="2400" smtClean="0"/>
              <a:t>两点间的电压等于</a:t>
            </a:r>
            <a:r>
              <a:rPr lang="en-US" altLang="zh-CN" sz="2400" smtClean="0"/>
              <a:t>BC</a:t>
            </a:r>
            <a:r>
              <a:rPr lang="zh-CN" altLang="zh-CN" sz="2400" smtClean="0"/>
              <a:t>两点间的电压</a:t>
            </a:r>
          </a:p>
        </p:txBody>
      </p:sp>
      <p:pic>
        <p:nvPicPr>
          <p:cNvPr id="53250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020273" y="2210819"/>
            <a:ext cx="1609725" cy="10885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660233" y="1344584"/>
            <a:ext cx="576263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554715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333977"/>
            <a:ext cx="8208912" cy="4535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5</a:t>
            </a:r>
            <a:r>
              <a:rPr lang="zh-CN" altLang="zh-CN" sz="2400" dirty="0" smtClean="0"/>
              <a:t>．（</a:t>
            </a:r>
            <a:r>
              <a:rPr lang="en-US" altLang="zh-CN" sz="2400" dirty="0" smtClean="0"/>
              <a:t>2021</a:t>
            </a:r>
            <a:r>
              <a:rPr lang="zh-CN" altLang="zh-CN" sz="2400" dirty="0" smtClean="0"/>
              <a:t>•</a:t>
            </a:r>
            <a:r>
              <a:rPr lang="zh-CN" altLang="zh-CN" sz="2400" dirty="0" smtClean="0"/>
              <a:t>凉山州）如图所示，把分别标有“</a:t>
            </a:r>
            <a:r>
              <a:rPr lang="en-US" altLang="zh-CN" sz="2400" dirty="0" smtClean="0"/>
              <a:t>6V 6W</a:t>
            </a:r>
            <a:r>
              <a:rPr lang="zh-CN" altLang="zh-CN" sz="2400" dirty="0" smtClean="0"/>
              <a:t>”和“</a:t>
            </a:r>
            <a:r>
              <a:rPr lang="en-US" altLang="zh-CN" sz="2400" dirty="0" smtClean="0"/>
              <a:t>6V 3W</a:t>
            </a:r>
            <a:r>
              <a:rPr lang="zh-CN" altLang="zh-CN" sz="2400" dirty="0" smtClean="0"/>
              <a:t>”的甲乙两个小灯泡串联接入电路，闭合开关后，其中一个灯泡正常发光，另一个灯泡发光较暗，不考虑温度对灯丝电阻的影响，则以下说法正确的是（　　）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A</a:t>
            </a:r>
            <a:r>
              <a:rPr lang="zh-CN" altLang="zh-CN" sz="2400" dirty="0" smtClean="0"/>
              <a:t>．甲灯的电阻大于乙灯的电阻</a:t>
            </a:r>
            <a:r>
              <a:rPr lang="en-US" altLang="zh-CN" sz="2400" dirty="0" smtClean="0"/>
              <a:t>	</a:t>
            </a:r>
            <a:endParaRPr lang="zh-CN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B</a:t>
            </a:r>
            <a:r>
              <a:rPr lang="zh-CN" altLang="zh-CN" sz="2400" dirty="0" smtClean="0"/>
              <a:t>．整个电路此时消耗的总功率是</a:t>
            </a:r>
            <a:r>
              <a:rPr lang="en-US" altLang="zh-CN" sz="2400" dirty="0" smtClean="0"/>
              <a:t>4.5W	</a:t>
            </a:r>
            <a:endParaRPr lang="zh-CN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C</a:t>
            </a:r>
            <a:r>
              <a:rPr lang="zh-CN" altLang="zh-CN" sz="2400" dirty="0" smtClean="0"/>
              <a:t>．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秒内甲灯消耗的电能是</a:t>
            </a:r>
            <a:r>
              <a:rPr lang="en-US" altLang="zh-CN" sz="2400" dirty="0" smtClean="0"/>
              <a:t>3J	</a:t>
            </a:r>
            <a:endParaRPr lang="zh-CN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D</a:t>
            </a:r>
            <a:r>
              <a:rPr lang="zh-CN" altLang="zh-CN" sz="2400" dirty="0" smtClean="0"/>
              <a:t>．甲灯两端的电压为</a:t>
            </a:r>
            <a:r>
              <a:rPr lang="en-US" altLang="zh-CN" sz="2400" dirty="0" smtClean="0"/>
              <a:t>6V</a:t>
            </a:r>
            <a:endParaRPr lang="zh-CN" altLang="zh-CN" sz="2400" dirty="0" smtClean="0"/>
          </a:p>
        </p:txBody>
      </p:sp>
      <p:pic>
        <p:nvPicPr>
          <p:cNvPr id="54274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588225" y="2932681"/>
            <a:ext cx="1699147" cy="1299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444209" y="2066447"/>
            <a:ext cx="576263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smtClean="0">
                <a:solidFill>
                  <a:srgbClr val="FF0000"/>
                </a:solidFill>
              </a:rPr>
              <a:t>Ｂ</a:t>
            </a:r>
            <a:endParaRPr lang="en-US" altLang="zh-CN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490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06163"/>
            <a:ext cx="8352928" cy="4165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smtClean="0"/>
              <a:t>6</a:t>
            </a:r>
            <a:r>
              <a:rPr lang="zh-CN" altLang="zh-CN" sz="2200" smtClean="0"/>
              <a:t>．（</a:t>
            </a:r>
            <a:r>
              <a:rPr lang="en-US" altLang="zh-CN" sz="2200" smtClean="0"/>
              <a:t>2020</a:t>
            </a:r>
            <a:r>
              <a:rPr lang="zh-CN" altLang="zh-CN" sz="2200" smtClean="0"/>
              <a:t>•达州）如图所示的电路中，电源电压恒为</a:t>
            </a:r>
            <a:r>
              <a:rPr lang="en-US" altLang="zh-CN" sz="2200" smtClean="0"/>
              <a:t>3V</a:t>
            </a:r>
            <a:r>
              <a:rPr lang="zh-CN" altLang="zh-CN" sz="2200" smtClean="0"/>
              <a:t>，灯泡</a:t>
            </a:r>
            <a:r>
              <a:rPr lang="en-US" altLang="zh-CN" sz="2200" smtClean="0"/>
              <a:t>L</a:t>
            </a:r>
            <a:r>
              <a:rPr lang="en-US" altLang="zh-CN" sz="2200" baseline="-25000" smtClean="0"/>
              <a:t>1</a:t>
            </a:r>
            <a:r>
              <a:rPr lang="zh-CN" altLang="zh-CN" sz="2200" smtClean="0"/>
              <a:t>标有“</a:t>
            </a:r>
            <a:r>
              <a:rPr lang="en-US" altLang="zh-CN" sz="2200" smtClean="0"/>
              <a:t>3V 3W</a:t>
            </a:r>
            <a:r>
              <a:rPr lang="zh-CN" altLang="zh-CN" sz="2200" smtClean="0"/>
              <a:t>”，</a:t>
            </a:r>
            <a:r>
              <a:rPr lang="en-US" altLang="zh-CN" sz="2200" smtClean="0"/>
              <a:t>L</a:t>
            </a:r>
            <a:r>
              <a:rPr lang="en-US" altLang="zh-CN" sz="2200" baseline="-25000" smtClean="0"/>
              <a:t>2</a:t>
            </a:r>
            <a:r>
              <a:rPr lang="zh-CN" altLang="zh-CN" sz="2200" smtClean="0"/>
              <a:t>标有“</a:t>
            </a:r>
            <a:r>
              <a:rPr lang="en-US" altLang="zh-CN" sz="2200" smtClean="0"/>
              <a:t>6V 3W</a:t>
            </a:r>
            <a:r>
              <a:rPr lang="zh-CN" altLang="zh-CN" sz="2200" smtClean="0"/>
              <a:t>”的字样，电流表的量程为</a:t>
            </a:r>
            <a:r>
              <a:rPr lang="en-US" altLang="zh-CN" sz="2200" smtClean="0"/>
              <a:t>0</a:t>
            </a:r>
            <a:r>
              <a:rPr lang="zh-CN" altLang="zh-CN" sz="2200" smtClean="0"/>
              <a:t>～</a:t>
            </a:r>
            <a:r>
              <a:rPr lang="en-US" altLang="zh-CN" sz="2200" smtClean="0"/>
              <a:t>0.6A</a:t>
            </a:r>
            <a:r>
              <a:rPr lang="zh-CN" altLang="zh-CN" sz="2200" smtClean="0"/>
              <a:t>，电压表的量程为</a:t>
            </a:r>
            <a:r>
              <a:rPr lang="en-US" altLang="zh-CN" sz="2200" smtClean="0"/>
              <a:t>0</a:t>
            </a:r>
            <a:r>
              <a:rPr lang="zh-CN" altLang="zh-CN" sz="2200" smtClean="0"/>
              <a:t>～</a:t>
            </a:r>
            <a:r>
              <a:rPr lang="en-US" altLang="zh-CN" sz="2200" smtClean="0"/>
              <a:t>3V</a:t>
            </a:r>
            <a:r>
              <a:rPr lang="zh-CN" altLang="zh-CN" sz="2200" smtClean="0"/>
              <a:t>，不考虑温度对灯丝电阻的影响，在保证电路安全的情况下，下列说法正确的是（　　）</a:t>
            </a:r>
            <a:endParaRPr lang="en-US" altLang="zh-CN" sz="2200" smtClean="0"/>
          </a:p>
          <a:p>
            <a:pPr>
              <a:lnSpc>
                <a:spcPct val="150000"/>
              </a:lnSpc>
            </a:pPr>
            <a:r>
              <a:rPr lang="en-US" altLang="zh-CN" sz="2200" smtClean="0"/>
              <a:t>A</a:t>
            </a:r>
            <a:r>
              <a:rPr lang="zh-CN" altLang="zh-CN" sz="2200" smtClean="0"/>
              <a:t>．只闭合开关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2</a:t>
            </a:r>
            <a:r>
              <a:rPr lang="zh-CN" altLang="zh-CN" sz="2200" smtClean="0"/>
              <a:t>，灯泡</a:t>
            </a:r>
            <a:r>
              <a:rPr lang="en-US" altLang="zh-CN" sz="2200" smtClean="0"/>
              <a:t>L</a:t>
            </a:r>
            <a:r>
              <a:rPr lang="en-US" altLang="zh-CN" sz="2200" baseline="-25000" smtClean="0"/>
              <a:t>1</a:t>
            </a:r>
            <a:r>
              <a:rPr lang="zh-CN" altLang="zh-CN" sz="2200" smtClean="0"/>
              <a:t>没有电流通过</a:t>
            </a:r>
            <a:r>
              <a:rPr lang="en-US" altLang="zh-CN" sz="2200" smtClean="0"/>
              <a:t>	</a:t>
            </a:r>
            <a:endParaRPr lang="zh-CN" altLang="zh-CN" sz="2200" smtClean="0"/>
          </a:p>
          <a:p>
            <a:pPr>
              <a:lnSpc>
                <a:spcPct val="150000"/>
              </a:lnSpc>
            </a:pPr>
            <a:r>
              <a:rPr lang="en-US" altLang="zh-CN" sz="2200" smtClean="0"/>
              <a:t>B</a:t>
            </a:r>
            <a:r>
              <a:rPr lang="zh-CN" altLang="zh-CN" sz="2200" smtClean="0"/>
              <a:t>．闭合开关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1</a:t>
            </a:r>
            <a:r>
              <a:rPr lang="zh-CN" altLang="zh-CN" sz="2200" smtClean="0"/>
              <a:t>、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3</a:t>
            </a:r>
            <a:r>
              <a:rPr lang="zh-CN" altLang="zh-CN" sz="2200" smtClean="0"/>
              <a:t>，断开开关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2</a:t>
            </a:r>
            <a:r>
              <a:rPr lang="zh-CN" altLang="zh-CN" sz="2200" smtClean="0"/>
              <a:t>，灯泡</a:t>
            </a:r>
            <a:r>
              <a:rPr lang="en-US" altLang="zh-CN" sz="2200" smtClean="0"/>
              <a:t>L</a:t>
            </a:r>
            <a:r>
              <a:rPr lang="en-US" altLang="zh-CN" sz="2200" baseline="-25000" smtClean="0"/>
              <a:t>1</a:t>
            </a:r>
            <a:r>
              <a:rPr lang="zh-CN" altLang="zh-CN" sz="2200" smtClean="0"/>
              <a:t>能正常发光</a:t>
            </a:r>
            <a:r>
              <a:rPr lang="en-US" altLang="zh-CN" sz="2200" smtClean="0"/>
              <a:t>	</a:t>
            </a:r>
            <a:endParaRPr lang="zh-CN" altLang="zh-CN" sz="2200" smtClean="0"/>
          </a:p>
          <a:p>
            <a:pPr>
              <a:lnSpc>
                <a:spcPct val="150000"/>
              </a:lnSpc>
            </a:pPr>
            <a:r>
              <a:rPr lang="en-US" altLang="zh-CN" sz="2200" smtClean="0"/>
              <a:t>C</a:t>
            </a:r>
            <a:r>
              <a:rPr lang="zh-CN" altLang="zh-CN" sz="2200" smtClean="0"/>
              <a:t>．闭合开关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2</a:t>
            </a:r>
            <a:r>
              <a:rPr lang="zh-CN" altLang="zh-CN" sz="2200" smtClean="0"/>
              <a:t>、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3</a:t>
            </a:r>
            <a:r>
              <a:rPr lang="zh-CN" altLang="zh-CN" sz="2200" smtClean="0"/>
              <a:t>，断开开关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1</a:t>
            </a:r>
            <a:r>
              <a:rPr lang="zh-CN" altLang="zh-CN" sz="2200" smtClean="0"/>
              <a:t>，灯泡</a:t>
            </a:r>
            <a:r>
              <a:rPr lang="en-US" altLang="zh-CN" sz="2200" smtClean="0"/>
              <a:t>L</a:t>
            </a:r>
            <a:r>
              <a:rPr lang="en-US" altLang="zh-CN" sz="2200" baseline="-25000" smtClean="0"/>
              <a:t>2</a:t>
            </a:r>
            <a:r>
              <a:rPr lang="zh-CN" altLang="zh-CN" sz="2200" smtClean="0"/>
              <a:t>的功率为</a:t>
            </a:r>
            <a:r>
              <a:rPr lang="en-US" altLang="zh-CN" sz="2200" smtClean="0"/>
              <a:t>1.5W	</a:t>
            </a:r>
            <a:endParaRPr lang="zh-CN" altLang="zh-CN" sz="2200" smtClean="0"/>
          </a:p>
          <a:p>
            <a:pPr>
              <a:lnSpc>
                <a:spcPct val="150000"/>
              </a:lnSpc>
            </a:pPr>
            <a:r>
              <a:rPr lang="en-US" altLang="zh-CN" sz="2200" smtClean="0"/>
              <a:t>D</a:t>
            </a:r>
            <a:r>
              <a:rPr lang="zh-CN" altLang="zh-CN" sz="2200" smtClean="0"/>
              <a:t>．只闭合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2</a:t>
            </a:r>
            <a:r>
              <a:rPr lang="zh-CN" altLang="zh-CN" sz="2200" smtClean="0"/>
              <a:t>与只闭合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3</a:t>
            </a:r>
            <a:r>
              <a:rPr lang="zh-CN" altLang="zh-CN" sz="2200" smtClean="0"/>
              <a:t>时，灯泡</a:t>
            </a:r>
            <a:r>
              <a:rPr lang="en-US" altLang="zh-CN" sz="2200" smtClean="0"/>
              <a:t>L</a:t>
            </a:r>
            <a:r>
              <a:rPr lang="en-US" altLang="zh-CN" sz="2200" baseline="-25000" smtClean="0"/>
              <a:t>2</a:t>
            </a:r>
            <a:r>
              <a:rPr lang="zh-CN" altLang="zh-CN" sz="2200" smtClean="0"/>
              <a:t>消耗的电功率之比为</a:t>
            </a:r>
            <a:r>
              <a:rPr lang="en-US" altLang="zh-CN" sz="2200" smtClean="0"/>
              <a:t>16</a:t>
            </a:r>
            <a:r>
              <a:rPr lang="zh-CN" altLang="zh-CN" sz="2200" smtClean="0"/>
              <a:t>：</a:t>
            </a:r>
            <a:r>
              <a:rPr lang="en-US" altLang="zh-CN" sz="2200" smtClean="0"/>
              <a:t>25</a:t>
            </a:r>
            <a:endParaRPr lang="zh-CN" altLang="zh-CN" sz="2200" smtClean="0"/>
          </a:p>
        </p:txBody>
      </p:sp>
      <p:pic>
        <p:nvPicPr>
          <p:cNvPr id="56322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308304" y="1996211"/>
            <a:ext cx="1682502" cy="16410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12161" y="1994260"/>
            <a:ext cx="576263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486460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550535"/>
            <a:ext cx="8424936" cy="4165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/>
              <a:t>7</a:t>
            </a:r>
            <a:r>
              <a:rPr lang="zh-CN" altLang="zh-CN" sz="2200" dirty="0" smtClean="0"/>
              <a:t>．（</a:t>
            </a:r>
            <a:r>
              <a:rPr lang="en-US" altLang="zh-CN" sz="2200" dirty="0" smtClean="0"/>
              <a:t>2020</a:t>
            </a:r>
            <a:r>
              <a:rPr lang="zh-CN" altLang="zh-CN" sz="2200" dirty="0" smtClean="0"/>
              <a:t>•</a:t>
            </a:r>
            <a:r>
              <a:rPr lang="zh-CN" altLang="zh-CN" sz="2200" dirty="0" smtClean="0"/>
              <a:t>苏州）额定电压均为</a:t>
            </a:r>
            <a:r>
              <a:rPr lang="en-US" altLang="zh-CN" sz="2200" dirty="0" smtClean="0"/>
              <a:t>6V</a:t>
            </a:r>
            <a:r>
              <a:rPr lang="zh-CN" altLang="zh-CN" sz="2200" dirty="0" smtClean="0"/>
              <a:t>的甲、乙两灯，</a:t>
            </a:r>
            <a:r>
              <a:rPr lang="en-US" altLang="zh-CN" sz="2200" dirty="0" smtClean="0"/>
              <a:t>I</a:t>
            </a:r>
            <a:r>
              <a:rPr lang="zh-CN" altLang="zh-CN" sz="2200" dirty="0" smtClean="0"/>
              <a:t>﹣</a:t>
            </a:r>
            <a:r>
              <a:rPr lang="en-US" altLang="zh-CN" sz="2200" dirty="0" smtClean="0"/>
              <a:t>U</a:t>
            </a:r>
            <a:r>
              <a:rPr lang="zh-CN" altLang="zh-CN" sz="2200" dirty="0" smtClean="0"/>
              <a:t>图线如图所示。下列说法正确的是（　　）</a:t>
            </a:r>
            <a:endParaRPr lang="en-US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A</a:t>
            </a:r>
            <a:r>
              <a:rPr lang="zh-CN" altLang="zh-CN" sz="2200" dirty="0" smtClean="0"/>
              <a:t>．甲、乙两灯的电阻均随电压增大而减小</a:t>
            </a:r>
            <a:r>
              <a:rPr lang="en-US" altLang="zh-CN" sz="2200" dirty="0" smtClean="0"/>
              <a:t>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B</a:t>
            </a:r>
            <a:r>
              <a:rPr lang="zh-CN" altLang="zh-CN" sz="2200" dirty="0" smtClean="0"/>
              <a:t>．甲、乙两灯的额定功率之比为</a:t>
            </a:r>
            <a:r>
              <a:rPr lang="en-US" altLang="zh-CN" sz="2200" dirty="0" smtClean="0"/>
              <a:t>4</a:t>
            </a:r>
            <a:r>
              <a:rPr lang="zh-CN" altLang="zh-CN" sz="2200" dirty="0" smtClean="0"/>
              <a:t>：</a:t>
            </a:r>
            <a:r>
              <a:rPr lang="en-US" altLang="zh-CN" sz="2200" dirty="0" smtClean="0"/>
              <a:t>1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C</a:t>
            </a:r>
            <a:r>
              <a:rPr lang="zh-CN" altLang="zh-CN" sz="2200" dirty="0" smtClean="0"/>
              <a:t>．甲、乙两灯并联接在电压为</a:t>
            </a:r>
            <a:r>
              <a:rPr lang="en-US" altLang="zh-CN" sz="2200" dirty="0" smtClean="0"/>
              <a:t>2V</a:t>
            </a:r>
            <a:r>
              <a:rPr lang="zh-CN" altLang="zh-CN" sz="2200" dirty="0" smtClean="0"/>
              <a:t>的电源两端时，</a:t>
            </a:r>
            <a:endParaRPr lang="en-US" altLang="zh-CN" sz="2200" dirty="0" smtClean="0"/>
          </a:p>
          <a:p>
            <a:pPr>
              <a:lnSpc>
                <a:spcPct val="150000"/>
              </a:lnSpc>
            </a:pPr>
            <a:r>
              <a:rPr lang="zh-CN" altLang="zh-CN" sz="2200" dirty="0" smtClean="0"/>
              <a:t>电阻之比为</a:t>
            </a:r>
            <a:r>
              <a:rPr lang="en-US" altLang="zh-CN" sz="2200" dirty="0" smtClean="0"/>
              <a:t>3</a:t>
            </a:r>
            <a:r>
              <a:rPr lang="zh-CN" altLang="zh-CN" sz="2200" dirty="0" smtClean="0"/>
              <a:t>：</a:t>
            </a:r>
            <a:r>
              <a:rPr lang="en-US" altLang="zh-CN" sz="2200" dirty="0" smtClean="0"/>
              <a:t>2	</a:t>
            </a:r>
            <a:endParaRPr lang="zh-CN" altLang="zh-CN" sz="2200" dirty="0" smtClean="0"/>
          </a:p>
          <a:p>
            <a:pPr>
              <a:lnSpc>
                <a:spcPct val="150000"/>
              </a:lnSpc>
            </a:pPr>
            <a:r>
              <a:rPr lang="en-US" altLang="zh-CN" sz="2200" dirty="0" smtClean="0"/>
              <a:t>D</a:t>
            </a:r>
            <a:r>
              <a:rPr lang="zh-CN" altLang="zh-CN" sz="2200" dirty="0" smtClean="0"/>
              <a:t>．甲、乙两灯串联接在电压为</a:t>
            </a:r>
            <a:r>
              <a:rPr lang="en-US" altLang="zh-CN" sz="2200" dirty="0" smtClean="0"/>
              <a:t>8V</a:t>
            </a:r>
            <a:r>
              <a:rPr lang="zh-CN" altLang="zh-CN" sz="2200" dirty="0" smtClean="0"/>
              <a:t>的电源两端时，</a:t>
            </a:r>
            <a:endParaRPr lang="en-US" altLang="zh-CN" sz="2200" dirty="0" smtClean="0"/>
          </a:p>
          <a:p>
            <a:pPr>
              <a:lnSpc>
                <a:spcPct val="150000"/>
              </a:lnSpc>
            </a:pPr>
            <a:r>
              <a:rPr lang="zh-CN" altLang="zh-CN" sz="2200" dirty="0" smtClean="0"/>
              <a:t>实际功率之比为</a:t>
            </a:r>
            <a:r>
              <a:rPr lang="en-US" altLang="zh-CN" sz="2200" dirty="0" smtClean="0"/>
              <a:t>1</a:t>
            </a:r>
            <a:r>
              <a:rPr lang="zh-CN" altLang="zh-CN" sz="2200" dirty="0" smtClean="0"/>
              <a:t>：</a:t>
            </a:r>
            <a:r>
              <a:rPr lang="en-US" altLang="zh-CN" sz="2200" dirty="0" smtClean="0"/>
              <a:t>3</a:t>
            </a:r>
            <a:endParaRPr lang="zh-CN" altLang="zh-CN" sz="2200" dirty="0" smtClean="0"/>
          </a:p>
        </p:txBody>
      </p:sp>
      <p:pic>
        <p:nvPicPr>
          <p:cNvPr id="58370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804249" y="2066446"/>
            <a:ext cx="1764489" cy="15880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779913" y="1128026"/>
            <a:ext cx="576263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smtClean="0">
                <a:solidFill>
                  <a:srgbClr val="FF0000"/>
                </a:solidFill>
              </a:rPr>
              <a:t>Ｄ</a:t>
            </a:r>
            <a:endParaRPr lang="en-US" altLang="zh-CN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080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78349"/>
            <a:ext cx="8280920" cy="3147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smtClean="0"/>
              <a:t>8</a:t>
            </a:r>
            <a:r>
              <a:rPr lang="zh-CN" altLang="zh-CN" sz="2200" smtClean="0"/>
              <a:t>．（</a:t>
            </a:r>
            <a:r>
              <a:rPr lang="en-US" altLang="zh-CN" sz="2200" smtClean="0"/>
              <a:t>2020</a:t>
            </a:r>
            <a:r>
              <a:rPr lang="zh-CN" altLang="zh-CN" sz="2200" smtClean="0"/>
              <a:t>•济宁）如图所示的电路中，</a:t>
            </a:r>
            <a:r>
              <a:rPr lang="en-US" altLang="zh-CN" sz="2200" smtClean="0"/>
              <a:t>L</a:t>
            </a:r>
            <a:r>
              <a:rPr lang="en-US" altLang="zh-CN" sz="2200" baseline="-25000" smtClean="0"/>
              <a:t>1</a:t>
            </a:r>
            <a:r>
              <a:rPr lang="zh-CN" altLang="zh-CN" sz="2200" smtClean="0"/>
              <a:t>、</a:t>
            </a:r>
            <a:r>
              <a:rPr lang="en-US" altLang="zh-CN" sz="2200" smtClean="0"/>
              <a:t>L</a:t>
            </a:r>
            <a:r>
              <a:rPr lang="en-US" altLang="zh-CN" sz="2200" baseline="-25000" smtClean="0"/>
              <a:t>2</a:t>
            </a:r>
            <a:r>
              <a:rPr lang="zh-CN" altLang="zh-CN" sz="2200" smtClean="0"/>
              <a:t>为两个阻值恒定的灯泡，甲、乙是连接实验室常用电流表或电压表的位置。在甲、乙位置分别接入量程不同的某种电表，只闭合开关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1</a:t>
            </a:r>
            <a:r>
              <a:rPr lang="zh-CN" altLang="zh-CN" sz="2200" smtClean="0"/>
              <a:t>，两灯均发光，两电表指针偏转角度相同。断开开关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1</a:t>
            </a:r>
            <a:r>
              <a:rPr lang="zh-CN" altLang="zh-CN" sz="2200" smtClean="0"/>
              <a:t>，在甲、乙位置分别接另一种电表，闭合开关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1</a:t>
            </a:r>
            <a:r>
              <a:rPr lang="zh-CN" altLang="zh-CN" sz="2200" smtClean="0"/>
              <a:t>和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2</a:t>
            </a:r>
            <a:r>
              <a:rPr lang="zh-CN" altLang="zh-CN" sz="2200" smtClean="0"/>
              <a:t>，两灯均发光，则此时两电表示数之比为</a:t>
            </a:r>
            <a:r>
              <a:rPr lang="zh-CN" altLang="zh-CN" sz="2200" u="sng" smtClean="0"/>
              <a:t>　</a:t>
            </a:r>
            <a:r>
              <a:rPr lang="en-US" altLang="zh-CN" sz="2200" u="sng" smtClean="0"/>
              <a:t>  </a:t>
            </a:r>
            <a:r>
              <a:rPr lang="zh-CN" altLang="en-US" sz="2200" u="sng" smtClean="0"/>
              <a:t>　</a:t>
            </a:r>
            <a:r>
              <a:rPr lang="en-US" altLang="zh-CN" sz="2200" u="sng" smtClean="0"/>
              <a:t> </a:t>
            </a:r>
            <a:r>
              <a:rPr lang="zh-CN" altLang="zh-CN" sz="2200" u="sng" smtClean="0"/>
              <a:t>　</a:t>
            </a:r>
            <a:r>
              <a:rPr lang="zh-CN" altLang="zh-CN" sz="2200" smtClean="0"/>
              <a:t>，灯泡</a:t>
            </a:r>
            <a:r>
              <a:rPr lang="en-US" altLang="zh-CN" sz="2200" smtClean="0"/>
              <a:t>L</a:t>
            </a:r>
            <a:r>
              <a:rPr lang="en-US" altLang="zh-CN" sz="2200" baseline="-25000" smtClean="0"/>
              <a:t>1</a:t>
            </a:r>
            <a:r>
              <a:rPr lang="zh-CN" altLang="zh-CN" sz="2200" smtClean="0"/>
              <a:t>与</a:t>
            </a:r>
            <a:r>
              <a:rPr lang="en-US" altLang="zh-CN" sz="2200" smtClean="0"/>
              <a:t>L</a:t>
            </a:r>
            <a:r>
              <a:rPr lang="en-US" altLang="zh-CN" sz="2200" baseline="-25000" smtClean="0"/>
              <a:t>2</a:t>
            </a:r>
            <a:r>
              <a:rPr lang="zh-CN" altLang="zh-CN" sz="2200" smtClean="0"/>
              <a:t>的电功率之比为</a:t>
            </a:r>
            <a:r>
              <a:rPr lang="zh-CN" altLang="zh-CN" sz="2200" u="sng" smtClean="0"/>
              <a:t>　</a:t>
            </a:r>
            <a:r>
              <a:rPr lang="en-US" altLang="zh-CN" sz="2200" u="sng" smtClean="0"/>
              <a:t>   </a:t>
            </a:r>
            <a:r>
              <a:rPr lang="zh-CN" altLang="zh-CN" sz="2200" u="sng" smtClean="0"/>
              <a:t>　</a:t>
            </a:r>
            <a:r>
              <a:rPr lang="zh-CN" altLang="zh-CN" sz="2200" smtClean="0"/>
              <a:t>。</a:t>
            </a:r>
            <a:endParaRPr lang="zh-CN" altLang="zh-CN" sz="2200"/>
          </a:p>
        </p:txBody>
      </p:sp>
      <p:pic>
        <p:nvPicPr>
          <p:cNvPr id="58370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804248" y="3293613"/>
            <a:ext cx="1656184" cy="15219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971601" y="3077054"/>
            <a:ext cx="700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4</a:t>
            </a:r>
            <a:r>
              <a:rPr lang="zh-CN" altLang="zh-CN" sz="2000" smtClean="0">
                <a:solidFill>
                  <a:srgbClr val="FF0000"/>
                </a:solidFill>
              </a:rPr>
              <a:t>：</a:t>
            </a:r>
            <a:r>
              <a:rPr lang="en-US" altLang="zh-CN" sz="2000" smtClean="0">
                <a:solidFill>
                  <a:srgbClr val="FF0000"/>
                </a:solidFill>
              </a:rPr>
              <a:t>5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80113" y="3077054"/>
            <a:ext cx="700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4</a:t>
            </a:r>
            <a:r>
              <a:rPr lang="zh-CN" altLang="zh-CN" sz="2000" smtClean="0">
                <a:solidFill>
                  <a:srgbClr val="FF0000"/>
                </a:solidFill>
              </a:rPr>
              <a:t>：</a:t>
            </a:r>
            <a:r>
              <a:rPr lang="en-US" altLang="zh-CN" sz="2000" smtClean="0">
                <a:solidFill>
                  <a:srgbClr val="FF0000"/>
                </a:solidFill>
              </a:rPr>
              <a:t>1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309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550535"/>
            <a:ext cx="8352928" cy="3656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smtClean="0"/>
              <a:t>9</a:t>
            </a:r>
            <a:r>
              <a:rPr lang="zh-CN" altLang="zh-CN" sz="2200" smtClean="0"/>
              <a:t>．（</a:t>
            </a:r>
            <a:r>
              <a:rPr lang="en-US" altLang="zh-CN" sz="2200" smtClean="0"/>
              <a:t>2020</a:t>
            </a:r>
            <a:r>
              <a:rPr lang="zh-CN" altLang="zh-CN" sz="2200" smtClean="0"/>
              <a:t>•威海）如图所示电路，电源电压不变，灯泡</a:t>
            </a:r>
            <a:r>
              <a:rPr lang="en-US" altLang="zh-CN" sz="2200" smtClean="0"/>
              <a:t>L</a:t>
            </a:r>
            <a:r>
              <a:rPr lang="zh-CN" altLang="zh-CN" sz="2200" smtClean="0"/>
              <a:t>规格为“</a:t>
            </a:r>
            <a:r>
              <a:rPr lang="en-US" altLang="zh-CN" sz="2200" smtClean="0"/>
              <a:t>6V 1.2W</a:t>
            </a:r>
            <a:r>
              <a:rPr lang="zh-CN" altLang="zh-CN" sz="2200" smtClean="0"/>
              <a:t>”，滑动变阻器</a:t>
            </a:r>
            <a:r>
              <a:rPr lang="en-US" altLang="zh-CN" sz="2200" smtClean="0"/>
              <a:t>R</a:t>
            </a:r>
            <a:r>
              <a:rPr lang="en-US" altLang="zh-CN" sz="2200" baseline="-25000" smtClean="0"/>
              <a:t>2</a:t>
            </a:r>
            <a:r>
              <a:rPr lang="zh-CN" altLang="zh-CN" sz="2200" smtClean="0"/>
              <a:t>规格为“</a:t>
            </a:r>
            <a:r>
              <a:rPr lang="en-US" altLang="zh-CN" sz="2200" smtClean="0"/>
              <a:t>30Ω 1A</a:t>
            </a:r>
            <a:r>
              <a:rPr lang="zh-CN" altLang="zh-CN" sz="2200" smtClean="0"/>
              <a:t>”，电流表量程为“</a:t>
            </a:r>
            <a:r>
              <a:rPr lang="en-US" altLang="zh-CN" sz="2200" smtClean="0"/>
              <a:t>0</a:t>
            </a:r>
            <a:r>
              <a:rPr lang="zh-CN" altLang="zh-CN" sz="2200" smtClean="0"/>
              <a:t>～</a:t>
            </a:r>
            <a:r>
              <a:rPr lang="en-US" altLang="zh-CN" sz="2200" smtClean="0"/>
              <a:t>0.6A</a:t>
            </a:r>
            <a:r>
              <a:rPr lang="zh-CN" altLang="zh-CN" sz="2200" smtClean="0"/>
              <a:t>”，电压表量程为“</a:t>
            </a:r>
            <a:r>
              <a:rPr lang="en-US" altLang="zh-CN" sz="2200" smtClean="0"/>
              <a:t>0</a:t>
            </a:r>
            <a:r>
              <a:rPr lang="zh-CN" altLang="zh-CN" sz="2200" smtClean="0"/>
              <a:t>～</a:t>
            </a:r>
            <a:r>
              <a:rPr lang="en-US" altLang="zh-CN" sz="2200" smtClean="0"/>
              <a:t>3V</a:t>
            </a:r>
            <a:r>
              <a:rPr lang="zh-CN" altLang="zh-CN" sz="2200" smtClean="0"/>
              <a:t>”闭合开关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1</a:t>
            </a:r>
            <a:r>
              <a:rPr lang="zh-CN" altLang="zh-CN" sz="2200" smtClean="0"/>
              <a:t>、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2</a:t>
            </a:r>
            <a:r>
              <a:rPr lang="zh-CN" altLang="zh-CN" sz="2200" smtClean="0"/>
              <a:t>，滑片</a:t>
            </a:r>
            <a:r>
              <a:rPr lang="en-US" altLang="zh-CN" sz="2200" smtClean="0"/>
              <a:t>P</a:t>
            </a:r>
            <a:r>
              <a:rPr lang="zh-CN" altLang="zh-CN" sz="2200" smtClean="0"/>
              <a:t>滑至</a:t>
            </a:r>
            <a:r>
              <a:rPr lang="en-US" altLang="zh-CN" sz="2200" smtClean="0"/>
              <a:t>a</a:t>
            </a:r>
            <a:r>
              <a:rPr lang="zh-CN" altLang="zh-CN" sz="2200" smtClean="0"/>
              <a:t>端，电流表示数为</a:t>
            </a:r>
            <a:r>
              <a:rPr lang="en-US" altLang="zh-CN" sz="2200" smtClean="0"/>
              <a:t>0.5A</a:t>
            </a:r>
            <a:r>
              <a:rPr lang="zh-CN" altLang="zh-CN" sz="2200" smtClean="0"/>
              <a:t>，灯泡正常发光，则定值电阻</a:t>
            </a:r>
            <a:r>
              <a:rPr lang="en-US" altLang="zh-CN" sz="2200" smtClean="0"/>
              <a:t>R</a:t>
            </a:r>
            <a:r>
              <a:rPr lang="en-US" altLang="zh-CN" sz="2200" baseline="-25000" smtClean="0"/>
              <a:t>1</a:t>
            </a:r>
          </a:p>
          <a:p>
            <a:pPr>
              <a:lnSpc>
                <a:spcPct val="150000"/>
              </a:lnSpc>
            </a:pPr>
            <a:r>
              <a:rPr lang="zh-CN" altLang="zh-CN" sz="2200" smtClean="0"/>
              <a:t>为</a:t>
            </a:r>
            <a:r>
              <a:rPr lang="zh-CN" altLang="zh-CN" sz="2200" u="sng" smtClean="0"/>
              <a:t>　</a:t>
            </a:r>
            <a:r>
              <a:rPr lang="en-US" altLang="zh-CN" sz="2200" u="sng" smtClean="0"/>
              <a:t>  </a:t>
            </a:r>
            <a:r>
              <a:rPr lang="zh-CN" altLang="en-US" sz="2200" u="sng" smtClean="0"/>
              <a:t>　</a:t>
            </a:r>
            <a:r>
              <a:rPr lang="zh-CN" altLang="zh-CN" sz="2200" u="sng" smtClean="0"/>
              <a:t>　</a:t>
            </a:r>
            <a:r>
              <a:rPr lang="en-US" altLang="zh-CN" sz="2200" smtClean="0"/>
              <a:t>Ω</a:t>
            </a:r>
            <a:r>
              <a:rPr lang="zh-CN" altLang="zh-CN" sz="2200" smtClean="0"/>
              <a:t>；闭合开关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1</a:t>
            </a:r>
            <a:r>
              <a:rPr lang="zh-CN" altLang="zh-CN" sz="2200" smtClean="0"/>
              <a:t>，保证电路安全，分析各种可能情况，整个电路的最小功率为</a:t>
            </a:r>
            <a:r>
              <a:rPr lang="zh-CN" altLang="zh-CN" sz="2200" u="sng" smtClean="0"/>
              <a:t>　</a:t>
            </a:r>
            <a:r>
              <a:rPr lang="en-US" altLang="zh-CN" sz="2200" u="sng" smtClean="0"/>
              <a:t>   </a:t>
            </a:r>
            <a:r>
              <a:rPr lang="zh-CN" altLang="en-US" sz="2200" u="sng" smtClean="0"/>
              <a:t>　</a:t>
            </a:r>
            <a:r>
              <a:rPr lang="zh-CN" altLang="zh-CN" sz="2200" u="sng" smtClean="0"/>
              <a:t>　</a:t>
            </a:r>
            <a:r>
              <a:rPr lang="en-US" altLang="zh-CN" sz="2200" smtClean="0"/>
              <a:t>W</a:t>
            </a:r>
          </a:p>
          <a:p>
            <a:pPr>
              <a:lnSpc>
                <a:spcPct val="150000"/>
              </a:lnSpc>
            </a:pPr>
            <a:r>
              <a:rPr lang="zh-CN" altLang="zh-CN" sz="2200" smtClean="0"/>
              <a:t>（不考虑温度对灯丝电阻的影响）。</a:t>
            </a:r>
            <a:endParaRPr lang="zh-CN" altLang="zh-CN" sz="2200"/>
          </a:p>
        </p:txBody>
      </p:sp>
      <p:pic>
        <p:nvPicPr>
          <p:cNvPr id="56322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724128" y="3293612"/>
            <a:ext cx="2139666" cy="1515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971600" y="2643936"/>
            <a:ext cx="444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20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63888" y="3149240"/>
            <a:ext cx="5084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0.9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425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06163"/>
            <a:ext cx="8424936" cy="4165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smtClean="0"/>
              <a:t>10</a:t>
            </a:r>
            <a:r>
              <a:rPr lang="zh-CN" altLang="zh-CN" sz="2200" smtClean="0"/>
              <a:t>．（</a:t>
            </a:r>
            <a:r>
              <a:rPr lang="en-US" altLang="zh-CN" sz="2200" smtClean="0"/>
              <a:t>2020</a:t>
            </a:r>
            <a:r>
              <a:rPr lang="zh-CN" altLang="zh-CN" sz="2200" smtClean="0"/>
              <a:t>•镇江）如图所示，电源电压为</a:t>
            </a:r>
            <a:r>
              <a:rPr lang="en-US" altLang="zh-CN" sz="2200" smtClean="0"/>
              <a:t>6V</a:t>
            </a:r>
            <a:r>
              <a:rPr lang="zh-CN" altLang="zh-CN" sz="2200" smtClean="0"/>
              <a:t>，</a:t>
            </a:r>
            <a:r>
              <a:rPr lang="en-US" altLang="zh-CN" sz="2200" smtClean="0"/>
              <a:t>R</a:t>
            </a:r>
            <a:r>
              <a:rPr lang="zh-CN" altLang="zh-CN" sz="2200" smtClean="0"/>
              <a:t>为“</a:t>
            </a:r>
            <a:r>
              <a:rPr lang="en-US" altLang="zh-CN" sz="2200" smtClean="0"/>
              <a:t>30Ω 0.25A</a:t>
            </a:r>
            <a:r>
              <a:rPr lang="zh-CN" altLang="zh-CN" sz="2200" smtClean="0"/>
              <a:t>”滑动变阻器，</a:t>
            </a:r>
            <a:r>
              <a:rPr lang="en-US" altLang="zh-CN" sz="2200" smtClean="0"/>
              <a:t>R</a:t>
            </a:r>
            <a:r>
              <a:rPr lang="en-US" altLang="zh-CN" sz="2200" baseline="-25000" smtClean="0"/>
              <a:t>1</a:t>
            </a:r>
            <a:r>
              <a:rPr lang="zh-CN" altLang="zh-CN" sz="2200" smtClean="0"/>
              <a:t>为“</a:t>
            </a:r>
            <a:r>
              <a:rPr lang="en-US" altLang="zh-CN" sz="2200" smtClean="0"/>
              <a:t>10Ω 0.3A</a:t>
            </a:r>
            <a:r>
              <a:rPr lang="zh-CN" altLang="zh-CN" sz="2200" smtClean="0"/>
              <a:t>”电阻，</a:t>
            </a:r>
            <a:r>
              <a:rPr lang="en-US" altLang="zh-CN" sz="2200" smtClean="0"/>
              <a:t>R</a:t>
            </a:r>
            <a:r>
              <a:rPr lang="en-US" altLang="zh-CN" sz="2200" baseline="-25000" smtClean="0"/>
              <a:t>2</a:t>
            </a:r>
            <a:r>
              <a:rPr lang="zh-CN" altLang="zh-CN" sz="2200" smtClean="0"/>
              <a:t>为“</a:t>
            </a:r>
            <a:r>
              <a:rPr lang="en-US" altLang="zh-CN" sz="2200" smtClean="0"/>
              <a:t>20Ω 0.4A</a:t>
            </a:r>
            <a:r>
              <a:rPr lang="zh-CN" altLang="zh-CN" sz="2200" smtClean="0"/>
              <a:t>”电阻，电压表量程为</a:t>
            </a:r>
            <a:r>
              <a:rPr lang="en-US" altLang="zh-CN" sz="2200" smtClean="0"/>
              <a:t>0</a:t>
            </a:r>
            <a:r>
              <a:rPr lang="zh-CN" altLang="zh-CN" sz="2200" smtClean="0"/>
              <a:t>∼</a:t>
            </a:r>
            <a:r>
              <a:rPr lang="en-US" altLang="zh-CN" sz="2200" smtClean="0"/>
              <a:t>3V</a:t>
            </a:r>
            <a:r>
              <a:rPr lang="zh-CN" altLang="zh-CN" sz="2200" smtClean="0"/>
              <a:t>．</a:t>
            </a:r>
            <a:r>
              <a:rPr lang="en-US" altLang="zh-CN" sz="2200" smtClean="0"/>
              <a:t>①</a:t>
            </a:r>
            <a:r>
              <a:rPr lang="zh-CN" altLang="zh-CN" sz="2200" smtClean="0"/>
              <a:t>闭合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1</a:t>
            </a:r>
            <a:r>
              <a:rPr lang="zh-CN" altLang="zh-CN" sz="2200" smtClean="0"/>
              <a:t>和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2</a:t>
            </a:r>
            <a:r>
              <a:rPr lang="zh-CN" altLang="zh-CN" sz="2200" smtClean="0"/>
              <a:t>，断开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3</a:t>
            </a:r>
            <a:r>
              <a:rPr lang="zh-CN" altLang="zh-CN" sz="2200" smtClean="0"/>
              <a:t>时，调节</a:t>
            </a:r>
            <a:r>
              <a:rPr lang="en-US" altLang="zh-CN" sz="2200" smtClean="0"/>
              <a:t>R</a:t>
            </a:r>
            <a:r>
              <a:rPr lang="zh-CN" altLang="zh-CN" sz="2200" smtClean="0"/>
              <a:t>，使其接入电路的阻值为</a:t>
            </a:r>
            <a:r>
              <a:rPr lang="en-US" altLang="zh-CN" sz="2200" smtClean="0"/>
              <a:t>10Ω</a:t>
            </a:r>
            <a:r>
              <a:rPr lang="zh-CN" altLang="zh-CN" sz="2200" smtClean="0"/>
              <a:t>，此时电路消耗的电功率为</a:t>
            </a:r>
            <a:r>
              <a:rPr lang="zh-CN" altLang="zh-CN" sz="2200" u="sng" smtClean="0"/>
              <a:t>　</a:t>
            </a:r>
            <a:r>
              <a:rPr lang="en-US" altLang="zh-CN" sz="2200" u="sng" smtClean="0"/>
              <a:t>   </a:t>
            </a:r>
            <a:r>
              <a:rPr lang="zh-CN" altLang="zh-CN" sz="2200" u="sng" smtClean="0"/>
              <a:t>　</a:t>
            </a:r>
            <a:r>
              <a:rPr lang="en-US" altLang="zh-CN" sz="2200" smtClean="0"/>
              <a:t>W</a:t>
            </a:r>
            <a:r>
              <a:rPr lang="zh-CN" altLang="zh-CN" sz="2200" smtClean="0"/>
              <a:t>；</a:t>
            </a:r>
            <a:r>
              <a:rPr lang="en-US" altLang="zh-CN" sz="2200" smtClean="0"/>
              <a:t>②</a:t>
            </a:r>
            <a:r>
              <a:rPr lang="zh-CN" altLang="zh-CN" sz="2200" smtClean="0"/>
              <a:t>断开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1</a:t>
            </a:r>
            <a:r>
              <a:rPr lang="zh-CN" altLang="zh-CN" sz="2200" smtClean="0"/>
              <a:t>，闭合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2</a:t>
            </a:r>
            <a:r>
              <a:rPr lang="zh-CN" altLang="zh-CN" sz="2200" smtClean="0"/>
              <a:t>、</a:t>
            </a:r>
            <a:r>
              <a:rPr lang="en-US" altLang="zh-CN" sz="2200" smtClean="0"/>
              <a:t>S</a:t>
            </a:r>
            <a:r>
              <a:rPr lang="en-US" altLang="zh-CN" sz="2200" baseline="-25000" smtClean="0"/>
              <a:t>3</a:t>
            </a:r>
            <a:r>
              <a:rPr lang="zh-CN" altLang="zh-CN" sz="2200" smtClean="0"/>
              <a:t>，调节</a:t>
            </a:r>
            <a:r>
              <a:rPr lang="en-US" altLang="zh-CN" sz="2200" smtClean="0"/>
              <a:t>R</a:t>
            </a:r>
            <a:r>
              <a:rPr lang="zh-CN" altLang="zh-CN" sz="2200" smtClean="0"/>
              <a:t>，使电压表的示数为</a:t>
            </a:r>
            <a:r>
              <a:rPr lang="en-US" altLang="zh-CN" sz="2200" smtClean="0"/>
              <a:t>1V</a:t>
            </a:r>
            <a:r>
              <a:rPr lang="zh-CN" altLang="zh-CN" sz="2200" smtClean="0"/>
              <a:t>，则</a:t>
            </a:r>
            <a:r>
              <a:rPr lang="en-US" altLang="zh-CN" sz="2200" smtClean="0"/>
              <a:t>R</a:t>
            </a:r>
            <a:r>
              <a:rPr lang="zh-CN" altLang="zh-CN" sz="2200" smtClean="0"/>
              <a:t>接入电路的阻值为</a:t>
            </a:r>
            <a:r>
              <a:rPr lang="zh-CN" altLang="zh-CN" sz="2200" u="sng" smtClean="0"/>
              <a:t>　</a:t>
            </a:r>
            <a:r>
              <a:rPr lang="en-US" altLang="zh-CN" sz="2200" u="sng" smtClean="0"/>
              <a:t>   </a:t>
            </a:r>
            <a:r>
              <a:rPr lang="zh-CN" altLang="zh-CN" sz="2200" u="sng" smtClean="0"/>
              <a:t>　</a:t>
            </a:r>
            <a:r>
              <a:rPr lang="en-US" altLang="zh-CN" sz="2200" smtClean="0"/>
              <a:t>Ω</a:t>
            </a:r>
            <a:r>
              <a:rPr lang="zh-CN" altLang="zh-CN" sz="2200" smtClean="0"/>
              <a:t>；</a:t>
            </a:r>
            <a:r>
              <a:rPr lang="en-US" altLang="zh-CN" sz="2200" smtClean="0"/>
              <a:t>③</a:t>
            </a:r>
            <a:r>
              <a:rPr lang="zh-CN" altLang="zh-CN" sz="2200" smtClean="0"/>
              <a:t>闭合所有开关，在保证</a:t>
            </a:r>
            <a:endParaRPr lang="en-US" altLang="zh-CN" sz="2200" smtClean="0"/>
          </a:p>
          <a:p>
            <a:pPr>
              <a:lnSpc>
                <a:spcPct val="150000"/>
              </a:lnSpc>
            </a:pPr>
            <a:r>
              <a:rPr lang="zh-CN" altLang="zh-CN" sz="2200" smtClean="0"/>
              <a:t>电路安全的前提下，电阻</a:t>
            </a:r>
            <a:r>
              <a:rPr lang="en-US" altLang="zh-CN" sz="2200" smtClean="0"/>
              <a:t>R</a:t>
            </a:r>
            <a:r>
              <a:rPr lang="en-US" altLang="zh-CN" sz="2200" baseline="-25000" smtClean="0"/>
              <a:t>2</a:t>
            </a:r>
            <a:r>
              <a:rPr lang="zh-CN" altLang="zh-CN" sz="2200" smtClean="0"/>
              <a:t>消耗的</a:t>
            </a:r>
            <a:endParaRPr lang="en-US" altLang="zh-CN" sz="2200" smtClean="0"/>
          </a:p>
          <a:p>
            <a:pPr>
              <a:lnSpc>
                <a:spcPct val="150000"/>
              </a:lnSpc>
            </a:pPr>
            <a:r>
              <a:rPr lang="zh-CN" altLang="zh-CN" sz="2200" smtClean="0"/>
              <a:t>电功率范围为</a:t>
            </a:r>
            <a:r>
              <a:rPr lang="zh-CN" altLang="zh-CN" sz="2200" u="sng" smtClean="0"/>
              <a:t>　</a:t>
            </a:r>
            <a:r>
              <a:rPr lang="en-US" altLang="zh-CN" sz="2200" u="sng" smtClean="0"/>
              <a:t>   </a:t>
            </a:r>
            <a:r>
              <a:rPr lang="zh-CN" altLang="en-US" sz="2200" u="sng" smtClean="0"/>
              <a:t>　　　　　</a:t>
            </a:r>
            <a:r>
              <a:rPr lang="zh-CN" altLang="zh-CN" sz="2200" u="sng" smtClean="0"/>
              <a:t>　</a:t>
            </a:r>
            <a:r>
              <a:rPr lang="zh-CN" altLang="zh-CN" sz="2200" smtClean="0"/>
              <a:t>。</a:t>
            </a:r>
            <a:endParaRPr lang="zh-CN" altLang="zh-CN" sz="2200"/>
          </a:p>
        </p:txBody>
      </p:sp>
      <p:pic>
        <p:nvPicPr>
          <p:cNvPr id="57346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084168" y="3221426"/>
            <a:ext cx="1460734" cy="15880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6228184" y="1994260"/>
            <a:ext cx="5084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1.2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1600" y="3004868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6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95737" y="4015475"/>
            <a:ext cx="18036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mtClean="0">
                <a:solidFill>
                  <a:srgbClr val="FF0000"/>
                </a:solidFill>
              </a:rPr>
              <a:t>0.45W</a:t>
            </a:r>
            <a:r>
              <a:rPr lang="zh-CN" altLang="zh-CN" sz="2000" smtClean="0">
                <a:solidFill>
                  <a:srgbClr val="FF0000"/>
                </a:solidFill>
              </a:rPr>
              <a:t>～</a:t>
            </a:r>
            <a:r>
              <a:rPr lang="en-US" altLang="zh-CN" sz="2000" smtClean="0">
                <a:solidFill>
                  <a:srgbClr val="FF0000"/>
                </a:solidFill>
              </a:rPr>
              <a:t>1.25W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567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1"/>
          <p:cNvSpPr txBox="1">
            <a:spLocks noChangeArrowheads="1"/>
          </p:cNvSpPr>
          <p:nvPr/>
        </p:nvSpPr>
        <p:spPr bwMode="auto">
          <a:xfrm>
            <a:off x="755576" y="983653"/>
            <a:ext cx="762000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zh-CN" sz="2800">
                <a:latin typeface="黑体" pitchFamily="49" charset="-122"/>
                <a:ea typeface="黑体" pitchFamily="49" charset="-122"/>
              </a:rPr>
              <a:t>学习目标</a:t>
            </a:r>
          </a:p>
        </p:txBody>
      </p:sp>
      <p:sp>
        <p:nvSpPr>
          <p:cNvPr id="7170" name="文本框 2"/>
          <p:cNvSpPr txBox="1">
            <a:spLocks noChangeArrowheads="1"/>
          </p:cNvSpPr>
          <p:nvPr/>
        </p:nvSpPr>
        <p:spPr bwMode="auto">
          <a:xfrm>
            <a:off x="644525" y="1518047"/>
            <a:ext cx="7989888" cy="18975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知道千瓦时的由来和意义；</a:t>
            </a:r>
          </a:p>
          <a:p>
            <a:pPr>
              <a:lnSpc>
                <a:spcPct val="150000"/>
              </a:lnSpc>
            </a:pPr>
            <a:r>
              <a:rPr lang="en-US" altLang="zh-CN" sz="260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知道额定电压和额定功率；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会用公式</a:t>
            </a:r>
            <a:r>
              <a:rPr lang="en-US" altLang="zh-CN" sz="2600" i="1">
                <a:latin typeface="黑体" pitchFamily="49" charset="-122"/>
                <a:ea typeface="黑体" pitchFamily="49" charset="-122"/>
              </a:rPr>
              <a:t>P</a:t>
            </a:r>
            <a:r>
              <a:rPr lang="en-US" altLang="zh-CN" sz="2600">
                <a:latin typeface="黑体" pitchFamily="49" charset="-122"/>
                <a:ea typeface="黑体" pitchFamily="49" charset="-122"/>
              </a:rPr>
              <a:t>=</a:t>
            </a:r>
            <a:r>
              <a:rPr lang="en-US" altLang="zh-CN" sz="2600" i="1">
                <a:latin typeface="黑体" pitchFamily="49" charset="-122"/>
                <a:ea typeface="黑体" pitchFamily="49" charset="-122"/>
              </a:rPr>
              <a:t>UI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进</a:t>
            </a: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行综合计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算。</a:t>
            </a:r>
          </a:p>
        </p:txBody>
      </p:sp>
      <p:sp>
        <p:nvSpPr>
          <p:cNvPr id="5" name="Shape 108"/>
          <p:cNvSpPr/>
          <p:nvPr/>
        </p:nvSpPr>
        <p:spPr>
          <a:xfrm>
            <a:off x="381170" y="323845"/>
            <a:ext cx="263526" cy="273727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pPr>
            <a:endParaRPr/>
          </a:p>
        </p:txBody>
      </p:sp>
      <p:sp>
        <p:nvSpPr>
          <p:cNvPr id="6" name="Shape 112"/>
          <p:cNvSpPr/>
          <p:nvPr/>
        </p:nvSpPr>
        <p:spPr>
          <a:xfrm>
            <a:off x="390232" y="353127"/>
            <a:ext cx="245403" cy="244445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smtClean="0">
                <a:solidFill>
                  <a:srgbClr val="FFFFFF"/>
                </a:solidFill>
              </a:rPr>
              <a:t>0</a:t>
            </a:r>
            <a:r>
              <a:rPr lang="en-US" altLang="zh-CN" sz="1000" smtClean="0">
                <a:solidFill>
                  <a:srgbClr val="FFFFFF"/>
                </a:solidFill>
              </a:rPr>
              <a:t>2</a:t>
            </a:r>
            <a:endParaRPr sz="1000">
              <a:solidFill>
                <a:srgbClr val="FFFFFF"/>
              </a:solidFill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34" y="317452"/>
            <a:ext cx="923330" cy="2776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smtClean="0">
                <a:solidFill>
                  <a:srgbClr val="007E27"/>
                </a:solidFill>
              </a:rPr>
              <a:t>学习目标</a:t>
            </a:r>
            <a:endParaRPr b="1">
              <a:solidFill>
                <a:srgbClr val="007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407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827584" y="1200212"/>
            <a:ext cx="7740650" cy="6479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kW </a:t>
            </a:r>
            <a:r>
              <a:rPr lang="en-US" altLang="zh-CN" sz="2400" b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 h 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和 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kW 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是两个不同物理量的单位。</a:t>
            </a:r>
            <a:endParaRPr lang="zh-CN" altLang="en-US" sz="2400" b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539552" y="2788309"/>
            <a:ext cx="8064500" cy="1129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        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如果 </a:t>
            </a:r>
            <a:r>
              <a:rPr lang="en-US" altLang="zh-CN" sz="2400" b="0" i="1">
                <a:latin typeface="Times New Roman" pitchFamily="18" charset="0"/>
                <a:ea typeface="黑体" pitchFamily="49" charset="-122"/>
              </a:rPr>
              <a:t>P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 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和 </a:t>
            </a:r>
            <a:r>
              <a:rPr lang="en-US" altLang="zh-CN" sz="2400" b="0" i="1">
                <a:latin typeface="Times New Roman" pitchFamily="18" charset="0"/>
                <a:ea typeface="黑体" pitchFamily="49" charset="-122"/>
              </a:rPr>
              <a:t>t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 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的单位分别用 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kW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、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h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，那么它们相乘之后，就得到电能的另一个单位：千瓦时（度）。</a:t>
            </a:r>
            <a:endParaRPr lang="zh-CN" altLang="en-US" sz="2400" b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0" name="Rectangle 11"/>
          <p:cNvSpPr>
            <a:spLocks noChangeArrowheads="1"/>
          </p:cNvSpPr>
          <p:nvPr/>
        </p:nvSpPr>
        <p:spPr bwMode="auto">
          <a:xfrm>
            <a:off x="4424314" y="2202044"/>
            <a:ext cx="151447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0" i="1">
                <a:latin typeface="Times New Roman" pitchFamily="18" charset="0"/>
                <a:ea typeface="黑体" pitchFamily="49" charset="-122"/>
              </a:rPr>
              <a:t>W</a:t>
            </a:r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 = </a:t>
            </a:r>
            <a:r>
              <a:rPr lang="en-US" altLang="zh-CN" sz="2400" b="0" i="1">
                <a:latin typeface="Times New Roman" pitchFamily="18" charset="0"/>
                <a:ea typeface="黑体" pitchFamily="49" charset="-122"/>
              </a:rPr>
              <a:t>Pt</a:t>
            </a:r>
          </a:p>
        </p:txBody>
      </p:sp>
      <p:sp>
        <p:nvSpPr>
          <p:cNvPr id="14341" name="AutoShape 13"/>
          <p:cNvSpPr>
            <a:spLocks noChangeArrowheads="1"/>
          </p:cNvSpPr>
          <p:nvPr/>
        </p:nvSpPr>
        <p:spPr bwMode="auto">
          <a:xfrm>
            <a:off x="3563889" y="2283005"/>
            <a:ext cx="682625" cy="226219"/>
          </a:xfrm>
          <a:prstGeom prst="rightArrow">
            <a:avLst>
              <a:gd name="adj1" fmla="val 44444"/>
              <a:gd name="adj2" fmla="val 81400"/>
            </a:avLst>
          </a:prstGeom>
          <a:solidFill>
            <a:srgbClr val="FFFF99"/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400" b="0">
              <a:latin typeface="Times New Roman" pitchFamily="18" charset="0"/>
              <a:ea typeface="黑体" pitchFamily="49" charset="-122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2019250" y="1982968"/>
            <a:ext cx="1122363" cy="833438"/>
            <a:chOff x="0" y="-27"/>
            <a:chExt cx="707" cy="700"/>
          </a:xfrm>
        </p:grpSpPr>
        <p:sp>
          <p:nvSpPr>
            <p:cNvPr id="18439" name="Rectangle 13"/>
            <p:cNvSpPr>
              <a:spLocks noChangeArrowheads="1"/>
            </p:cNvSpPr>
            <p:nvPr/>
          </p:nvSpPr>
          <p:spPr bwMode="auto">
            <a:xfrm>
              <a:off x="0" y="136"/>
              <a:ext cx="680" cy="3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0" i="1">
                  <a:latin typeface="Times New Roman" pitchFamily="18" charset="0"/>
                  <a:ea typeface="黑体" pitchFamily="49" charset="-122"/>
                </a:rPr>
                <a:t>P</a:t>
              </a:r>
              <a:r>
                <a:rPr lang="en-US" altLang="zh-CN" sz="2400" b="0">
                  <a:latin typeface="Times New Roman" pitchFamily="18" charset="0"/>
                  <a:ea typeface="黑体" pitchFamily="49" charset="-122"/>
                </a:rPr>
                <a:t> </a:t>
              </a:r>
              <a:r>
                <a:rPr lang="en-US" altLang="zh-CN" sz="2400">
                  <a:latin typeface="Times New Roman" pitchFamily="18" charset="0"/>
                  <a:ea typeface="黑体" pitchFamily="49" charset="-122"/>
                </a:rPr>
                <a:t>=</a:t>
              </a:r>
            </a:p>
          </p:txBody>
        </p:sp>
        <p:sp>
          <p:nvSpPr>
            <p:cNvPr id="18440" name="Rectangle 14"/>
            <p:cNvSpPr>
              <a:spLocks noChangeArrowheads="1"/>
            </p:cNvSpPr>
            <p:nvPr/>
          </p:nvSpPr>
          <p:spPr bwMode="auto">
            <a:xfrm>
              <a:off x="429" y="-27"/>
              <a:ext cx="278" cy="7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0" i="1">
                  <a:latin typeface="Times New Roman" pitchFamily="18" charset="0"/>
                  <a:ea typeface="黑体" pitchFamily="49" charset="-122"/>
                </a:rPr>
                <a:t>W</a:t>
              </a:r>
            </a:p>
            <a:p>
              <a:pPr algn="ctr"/>
              <a:r>
                <a:rPr lang="en-US" altLang="zh-CN" sz="2400" b="0" i="1">
                  <a:latin typeface="Times New Roman" pitchFamily="18" charset="0"/>
                  <a:ea typeface="黑体" pitchFamily="49" charset="-122"/>
                </a:rPr>
                <a:t>t</a:t>
              </a:r>
            </a:p>
          </p:txBody>
        </p:sp>
        <p:sp>
          <p:nvSpPr>
            <p:cNvPr id="18441" name="Line 15"/>
            <p:cNvSpPr>
              <a:spLocks noChangeShapeType="1"/>
            </p:cNvSpPr>
            <p:nvPr/>
          </p:nvSpPr>
          <p:spPr bwMode="auto">
            <a:xfrm>
              <a:off x="422" y="337"/>
              <a:ext cx="27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8" name="文本框 6151"/>
          <p:cNvSpPr txBox="1"/>
          <p:nvPr/>
        </p:nvSpPr>
        <p:spPr bwMode="auto">
          <a:xfrm>
            <a:off x="827585" y="622722"/>
            <a:ext cx="3775393" cy="5245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noProof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一、“</a:t>
            </a:r>
            <a:r>
              <a:rPr lang="zh-CN" altLang="en-US" sz="2800" b="1" noProof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千瓦时”的来历</a:t>
            </a:r>
          </a:p>
        </p:txBody>
      </p:sp>
      <p:sp>
        <p:nvSpPr>
          <p:cNvPr id="19" name="TextBox 5"/>
          <p:cNvSpPr>
            <a:spLocks noChangeArrowheads="1"/>
          </p:cNvSpPr>
          <p:nvPr/>
        </p:nvSpPr>
        <p:spPr bwMode="auto">
          <a:xfrm>
            <a:off x="395536" y="4159847"/>
            <a:ext cx="8424936" cy="595340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wrap="square" lIns="90170" tIns="46990" rIns="90170" bIns="469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1 </a:t>
            </a:r>
            <a:r>
              <a:rPr lang="zh-CN" altLang="en-US" sz="240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千瓦时可以看作功率为</a:t>
            </a:r>
            <a:r>
              <a:rPr lang="en-US" altLang="zh-CN" sz="240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1kW</a:t>
            </a:r>
            <a:r>
              <a:rPr lang="zh-CN" altLang="en-US" sz="240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的用电器使用</a:t>
            </a:r>
            <a:r>
              <a:rPr lang="en-US" altLang="zh-CN" sz="240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1h</a:t>
            </a:r>
            <a:r>
              <a:rPr lang="zh-CN" altLang="en-US" sz="240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所消耗的电能。</a:t>
            </a:r>
            <a:endParaRPr lang="zh-CN" altLang="en-US" sz="2400" noProof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5334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  <p:bldP spid="14341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972172" y="877147"/>
            <a:ext cx="2198687" cy="538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ctr" eaLnBrk="0" hangingPunct="0"/>
            <a:r>
              <a:rPr lang="en-US" altLang="zh-CN" sz="2600" b="0" i="1">
                <a:latin typeface="Times New Roman" pitchFamily="18" charset="0"/>
                <a:ea typeface="黑体" pitchFamily="49" charset="-122"/>
              </a:rPr>
              <a:t>W</a:t>
            </a: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=</a:t>
            </a:r>
            <a:r>
              <a:rPr lang="en-US" altLang="zh-CN" sz="2600" b="0" i="1">
                <a:latin typeface="Times New Roman" pitchFamily="18" charset="0"/>
                <a:ea typeface="黑体" pitchFamily="49" charset="-122"/>
              </a:rPr>
              <a:t>Pt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2267572" y="877147"/>
            <a:ext cx="2232025" cy="538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ctr" eaLnBrk="0" hangingPunct="0"/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=1kW×1h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3761409" y="877147"/>
            <a:ext cx="2232025" cy="514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ctr" eaLnBrk="0" hangingPunct="0"/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=1</a:t>
            </a: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kW</a:t>
            </a:r>
            <a:r>
              <a:rPr lang="en-US" altLang="zh-CN" sz="2600" b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h</a:t>
            </a:r>
            <a:endParaRPr lang="zh-CN" altLang="en-US" sz="2600" b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971601" y="1488957"/>
            <a:ext cx="4427537" cy="5405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ctr" eaLnBrk="0" hangingPunct="0"/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=1000W×3600s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3922763" y="1488957"/>
            <a:ext cx="2843213" cy="5405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ctr" eaLnBrk="0" hangingPunct="0"/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=3.6×10</a:t>
            </a:r>
            <a:r>
              <a:rPr lang="en-US" altLang="zh-CN" sz="2600" b="0" baseline="30000">
                <a:latin typeface="Times New Roman" pitchFamily="18" charset="0"/>
                <a:ea typeface="黑体" pitchFamily="49" charset="-122"/>
              </a:rPr>
              <a:t>6</a:t>
            </a: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J</a:t>
            </a:r>
            <a:endParaRPr lang="en-US" altLang="zh-CN" sz="2600" b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1043609" y="1994260"/>
            <a:ext cx="6011863" cy="6215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ctr" eaLnBrk="0" hangingPunct="0"/>
            <a:r>
              <a:rPr lang="zh-CN" altLang="en-US" sz="2600" b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即:    1</a:t>
            </a:r>
            <a:r>
              <a:rPr lang="en-US" altLang="zh-CN" sz="2600" b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kW</a:t>
            </a:r>
            <a:r>
              <a:rPr lang="en-US" altLang="zh-CN" sz="2600" b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en-US" sz="2600" b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h＝3.6×10</a:t>
            </a:r>
            <a:r>
              <a:rPr lang="zh-CN" altLang="en-US" sz="2600" b="0" baseline="30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6</a:t>
            </a:r>
            <a:r>
              <a:rPr lang="zh-CN" altLang="en-US" sz="2600" b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J</a:t>
            </a:r>
            <a:endParaRPr lang="zh-CN" altLang="en-US" sz="2600" b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395536" y="2643937"/>
            <a:ext cx="8496944" cy="22357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indent="457200" eaLnBrk="0" hangingPunct="0">
              <a:lnSpc>
                <a:spcPct val="150000"/>
              </a:lnSpc>
            </a:pPr>
            <a:r>
              <a:rPr lang="zh-CN" altLang="en-US" sz="240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思考：</a:t>
            </a:r>
            <a:r>
              <a:rPr lang="zh-CN" altLang="en-US" sz="2400" smtClean="0">
                <a:latin typeface="Times New Roman" pitchFamily="18" charset="0"/>
                <a:ea typeface="黑体" pitchFamily="49" charset="-122"/>
              </a:rPr>
              <a:t>从公式</a:t>
            </a:r>
            <a:r>
              <a:rPr lang="en-US" altLang="zh-CN" sz="2400" i="1" smtClean="0">
                <a:latin typeface="Times New Roman" pitchFamily="18" charset="0"/>
                <a:ea typeface="黑体" pitchFamily="49" charset="-122"/>
              </a:rPr>
              <a:t>W</a:t>
            </a:r>
            <a:r>
              <a:rPr lang="zh-CN" altLang="en-US" sz="2400" smtClean="0">
                <a:latin typeface="Times New Roman" pitchFamily="18" charset="0"/>
                <a:ea typeface="黑体" pitchFamily="49" charset="-122"/>
              </a:rPr>
              <a:t>＝</a:t>
            </a:r>
            <a:r>
              <a:rPr lang="en-US" altLang="zh-CN" sz="2400" i="1" smtClean="0">
                <a:latin typeface="Times New Roman" pitchFamily="18" charset="0"/>
                <a:ea typeface="黑体" pitchFamily="49" charset="-122"/>
              </a:rPr>
              <a:t>Pt </a:t>
            </a:r>
            <a:r>
              <a:rPr lang="zh-CN" altLang="en-US" sz="2400" smtClean="0">
                <a:latin typeface="Times New Roman" pitchFamily="18" charset="0"/>
                <a:ea typeface="黑体" pitchFamily="49" charset="-122"/>
              </a:rPr>
              <a:t>你想到了节能的办法吗？</a:t>
            </a:r>
          </a:p>
          <a:p>
            <a:pPr indent="457200" eaLnBrk="0" hangingPunct="0">
              <a:lnSpc>
                <a:spcPct val="150000"/>
              </a:lnSpc>
            </a:pPr>
            <a:r>
              <a:rPr lang="zh-CN" altLang="en-US" sz="2400" b="0" smtClean="0">
                <a:latin typeface="Times New Roman" pitchFamily="18" charset="0"/>
                <a:ea typeface="黑体" pitchFamily="49" charset="-122"/>
              </a:rPr>
              <a:t>可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以在不改变用电时间的情况下，尽可能的减小用电器的功率，也可以在不减小用电器功率的情况下，减少用电时间。也可以同时减小用电器的功率和用电时间。</a:t>
            </a:r>
          </a:p>
        </p:txBody>
      </p:sp>
      <p:grpSp>
        <p:nvGrpSpPr>
          <p:cNvPr id="11" name="组合 3"/>
          <p:cNvGrpSpPr/>
          <p:nvPr/>
        </p:nvGrpSpPr>
        <p:grpSpPr>
          <a:xfrm>
            <a:off x="395536" y="333976"/>
            <a:ext cx="1727840" cy="447391"/>
            <a:chOff x="1076" y="2071"/>
            <a:chExt cx="2720" cy="940"/>
          </a:xfrm>
        </p:grpSpPr>
        <p:sp>
          <p:nvSpPr>
            <p:cNvPr id="12" name="流程图: 文档 11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3" name="文本框 4101"/>
            <p:cNvSpPr txBox="1"/>
            <p:nvPr/>
          </p:nvSpPr>
          <p:spPr>
            <a:xfrm>
              <a:off x="1076" y="2101"/>
              <a:ext cx="2720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itchFamily="2" charset="-122"/>
                </a:rPr>
                <a:t>思考与总结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5208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  <p:bldP spid="15366" grpId="0"/>
      <p:bldP spid="15367" grpId="0"/>
      <p:bldP spid="15368" grpId="0"/>
      <p:bldP spid="153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ChangeArrowheads="1"/>
          </p:cNvSpPr>
          <p:nvPr/>
        </p:nvSpPr>
        <p:spPr bwMode="auto">
          <a:xfrm>
            <a:off x="575296" y="1055777"/>
            <a:ext cx="8101012" cy="5738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smtClean="0">
                <a:latin typeface="Times New Roman" pitchFamily="18" charset="0"/>
              </a:rPr>
              <a:t>例</a:t>
            </a:r>
            <a:r>
              <a:rPr lang="en-US" altLang="zh-CN" sz="2600" smtClean="0">
                <a:latin typeface="Times New Roman" pitchFamily="18" charset="0"/>
              </a:rPr>
              <a:t>1</a:t>
            </a:r>
            <a:r>
              <a:rPr lang="zh-CN" altLang="en-US" sz="2600" smtClean="0">
                <a:latin typeface="Times New Roman" pitchFamily="18" charset="0"/>
              </a:rPr>
              <a:t> ．</a:t>
            </a:r>
            <a:r>
              <a:rPr lang="en-US" altLang="zh-CN" sz="2600" smtClean="0">
                <a:latin typeface="Times New Roman" pitchFamily="18" charset="0"/>
              </a:rPr>
              <a:t>1 </a:t>
            </a:r>
            <a:r>
              <a:rPr lang="zh-CN" altLang="en-US" sz="2600">
                <a:latin typeface="Times New Roman" pitchFamily="18" charset="0"/>
              </a:rPr>
              <a:t>度电可以供 </a:t>
            </a:r>
            <a:r>
              <a:rPr lang="en-US" altLang="zh-CN" sz="2600">
                <a:latin typeface="Times New Roman" pitchFamily="18" charset="0"/>
              </a:rPr>
              <a:t>40 W </a:t>
            </a:r>
            <a:r>
              <a:rPr lang="zh-CN" altLang="en-US" sz="2600">
                <a:latin typeface="Times New Roman" pitchFamily="18" charset="0"/>
              </a:rPr>
              <a:t>的灯泡工作多长时间？</a:t>
            </a:r>
          </a:p>
        </p:txBody>
      </p:sp>
      <p:sp>
        <p:nvSpPr>
          <p:cNvPr id="17411" name="Rectangle 11"/>
          <p:cNvSpPr>
            <a:spLocks noChangeArrowheads="1"/>
          </p:cNvSpPr>
          <p:nvPr/>
        </p:nvSpPr>
        <p:spPr bwMode="auto">
          <a:xfrm>
            <a:off x="1043608" y="3077054"/>
            <a:ext cx="7488238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</a:rPr>
              <a:t>答：</a:t>
            </a: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</a:rPr>
              <a:t>1 </a:t>
            </a: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</a:rPr>
              <a:t>度电可以供 </a:t>
            </a: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</a:rPr>
              <a:t>40 W </a:t>
            </a: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</a:rPr>
              <a:t>的灯泡工作 </a:t>
            </a: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</a:rPr>
              <a:t>25 h</a:t>
            </a: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</a:rPr>
              <a:t>。</a:t>
            </a: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1043610" y="2206093"/>
            <a:ext cx="1008063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</a:rPr>
              <a:t>解：</a:t>
            </a:r>
          </a:p>
        </p:txBody>
      </p:sp>
      <p:grpSp>
        <p:nvGrpSpPr>
          <p:cNvPr id="2" name="Group 9"/>
          <p:cNvGrpSpPr/>
          <p:nvPr/>
        </p:nvGrpSpPr>
        <p:grpSpPr>
          <a:xfrm>
            <a:off x="1908798" y="2025118"/>
            <a:ext cx="6048375" cy="896140"/>
            <a:chOff x="0" y="0"/>
            <a:chExt cx="3810" cy="754"/>
          </a:xfrm>
        </p:grpSpPr>
        <p:sp>
          <p:nvSpPr>
            <p:cNvPr id="30725" name="Rectangle 14"/>
            <p:cNvSpPr>
              <a:spLocks noChangeArrowheads="1"/>
            </p:cNvSpPr>
            <p:nvPr/>
          </p:nvSpPr>
          <p:spPr bwMode="auto">
            <a:xfrm>
              <a:off x="0" y="137"/>
              <a:ext cx="3810" cy="4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600" i="1">
                  <a:solidFill>
                    <a:srgbClr val="FF0000"/>
                  </a:solidFill>
                  <a:latin typeface="Times New Roman" pitchFamily="18" charset="0"/>
                </a:rPr>
                <a:t>t</a:t>
              </a:r>
              <a:r>
                <a:rPr lang="en-US" altLang="zh-CN" sz="2600">
                  <a:solidFill>
                    <a:srgbClr val="FF0000"/>
                  </a:solidFill>
                  <a:latin typeface="Times New Roman" pitchFamily="18" charset="0"/>
                </a:rPr>
                <a:t> =</a:t>
              </a:r>
              <a:r>
                <a:rPr lang="zh-CN" altLang="en-US" sz="2600">
                  <a:solidFill>
                    <a:srgbClr val="FF0000"/>
                  </a:solidFill>
                  <a:latin typeface="Times New Roman" pitchFamily="18" charset="0"/>
                </a:rPr>
                <a:t>　　</a:t>
              </a:r>
              <a:r>
                <a:rPr lang="en-US" altLang="zh-CN" sz="2600">
                  <a:solidFill>
                    <a:srgbClr val="FF0000"/>
                  </a:solidFill>
                  <a:latin typeface="Times New Roman" pitchFamily="18" charset="0"/>
                </a:rPr>
                <a:t>= </a:t>
              </a:r>
              <a:r>
                <a:rPr lang="zh-CN" altLang="en-US" sz="2600">
                  <a:solidFill>
                    <a:srgbClr val="FF0000"/>
                  </a:solidFill>
                  <a:latin typeface="Times New Roman" pitchFamily="18" charset="0"/>
                </a:rPr>
                <a:t>　　　　   </a:t>
              </a:r>
              <a:r>
                <a:rPr lang="en-US" altLang="zh-CN" sz="2600">
                  <a:solidFill>
                    <a:srgbClr val="FF0000"/>
                  </a:solidFill>
                  <a:latin typeface="Times New Roman" pitchFamily="18" charset="0"/>
                </a:rPr>
                <a:t>=</a:t>
              </a:r>
              <a:r>
                <a:rPr lang="zh-CN" altLang="en-US" sz="2600">
                  <a:solidFill>
                    <a:srgbClr val="FF0000"/>
                  </a:solidFill>
                  <a:latin typeface="Times New Roman" pitchFamily="18" charset="0"/>
                </a:rPr>
                <a:t>　　　　  </a:t>
              </a:r>
              <a:r>
                <a:rPr lang="en-US" altLang="zh-CN" sz="2600">
                  <a:solidFill>
                    <a:srgbClr val="FF0000"/>
                  </a:solidFill>
                  <a:latin typeface="Times New Roman" pitchFamily="18" charset="0"/>
                </a:rPr>
                <a:t>=</a:t>
              </a:r>
              <a:r>
                <a:rPr lang="zh-CN" altLang="en-US" sz="2600">
                  <a:solidFill>
                    <a:srgbClr val="FF0000"/>
                  </a:solidFill>
                  <a:latin typeface="Times New Roman" pitchFamily="18" charset="0"/>
                </a:rPr>
                <a:t> </a:t>
              </a:r>
              <a:r>
                <a:rPr lang="en-US" altLang="zh-CN" sz="2600">
                  <a:solidFill>
                    <a:srgbClr val="FF0000"/>
                  </a:solidFill>
                  <a:latin typeface="Times New Roman" pitchFamily="18" charset="0"/>
                </a:rPr>
                <a:t>25 h</a:t>
              </a:r>
            </a:p>
          </p:txBody>
        </p:sp>
        <p:sp>
          <p:nvSpPr>
            <p:cNvPr id="30726" name="Rectangle 15"/>
            <p:cNvSpPr>
              <a:spLocks noChangeArrowheads="1"/>
            </p:cNvSpPr>
            <p:nvPr/>
          </p:nvSpPr>
          <p:spPr bwMode="auto">
            <a:xfrm>
              <a:off x="385" y="1"/>
              <a:ext cx="291" cy="7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600" i="1">
                  <a:solidFill>
                    <a:srgbClr val="FF0000"/>
                  </a:solidFill>
                  <a:latin typeface="Times New Roman" pitchFamily="18" charset="0"/>
                </a:rPr>
                <a:t>W</a:t>
              </a:r>
            </a:p>
            <a:p>
              <a:r>
                <a:rPr lang="en-US" altLang="zh-CN" sz="2600" i="1">
                  <a:solidFill>
                    <a:srgbClr val="FF0000"/>
                  </a:solidFill>
                  <a:latin typeface="Times New Roman" pitchFamily="18" charset="0"/>
                </a:rPr>
                <a:t>P</a:t>
              </a:r>
            </a:p>
          </p:txBody>
        </p:sp>
        <p:sp>
          <p:nvSpPr>
            <p:cNvPr id="30727" name="Line 16"/>
            <p:cNvSpPr>
              <a:spLocks noChangeShapeType="1"/>
            </p:cNvSpPr>
            <p:nvPr/>
          </p:nvSpPr>
          <p:spPr bwMode="auto">
            <a:xfrm>
              <a:off x="385" y="296"/>
              <a:ext cx="273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8" name="Rectangle 17"/>
            <p:cNvSpPr>
              <a:spLocks noChangeArrowheads="1"/>
            </p:cNvSpPr>
            <p:nvPr/>
          </p:nvSpPr>
          <p:spPr bwMode="auto">
            <a:xfrm>
              <a:off x="1031" y="1"/>
              <a:ext cx="751" cy="7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solidFill>
                    <a:srgbClr val="FF0000"/>
                  </a:solidFill>
                  <a:latin typeface="Times New Roman" pitchFamily="18" charset="0"/>
                </a:rPr>
                <a:t>1 kW·h</a:t>
              </a:r>
            </a:p>
            <a:p>
              <a:pPr algn="ctr"/>
              <a:r>
                <a:rPr lang="en-US" altLang="zh-CN" sz="2600">
                  <a:solidFill>
                    <a:srgbClr val="FF0000"/>
                  </a:solidFill>
                  <a:latin typeface="Times New Roman" pitchFamily="18" charset="0"/>
                </a:rPr>
                <a:t>40 W</a:t>
              </a:r>
            </a:p>
          </p:txBody>
        </p:sp>
        <p:sp>
          <p:nvSpPr>
            <p:cNvPr id="30729" name="Line 18"/>
            <p:cNvSpPr>
              <a:spLocks noChangeShapeType="1"/>
            </p:cNvSpPr>
            <p:nvPr/>
          </p:nvSpPr>
          <p:spPr bwMode="auto">
            <a:xfrm>
              <a:off x="1000" y="296"/>
              <a:ext cx="791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0" name="Rectangle 19"/>
            <p:cNvSpPr>
              <a:spLocks noChangeArrowheads="1"/>
            </p:cNvSpPr>
            <p:nvPr/>
          </p:nvSpPr>
          <p:spPr bwMode="auto">
            <a:xfrm>
              <a:off x="2055" y="0"/>
              <a:ext cx="839" cy="7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solidFill>
                    <a:srgbClr val="FF0000"/>
                  </a:solidFill>
                  <a:latin typeface="Times New Roman" pitchFamily="18" charset="0"/>
                </a:rPr>
                <a:t>1 kW·h</a:t>
              </a:r>
            </a:p>
            <a:p>
              <a:pPr algn="ctr"/>
              <a:r>
                <a:rPr lang="en-US" altLang="zh-CN" sz="2600">
                  <a:solidFill>
                    <a:srgbClr val="FF0000"/>
                  </a:solidFill>
                  <a:latin typeface="Times New Roman" pitchFamily="18" charset="0"/>
                </a:rPr>
                <a:t>0.04 kW</a:t>
              </a:r>
            </a:p>
          </p:txBody>
        </p:sp>
        <p:sp>
          <p:nvSpPr>
            <p:cNvPr id="30731" name="Line 20"/>
            <p:cNvSpPr>
              <a:spLocks noChangeShapeType="1"/>
            </p:cNvSpPr>
            <p:nvPr/>
          </p:nvSpPr>
          <p:spPr bwMode="auto">
            <a:xfrm>
              <a:off x="2066" y="295"/>
              <a:ext cx="791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93020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5" name="Rectangle 2"/>
          <p:cNvSpPr>
            <a:spLocks noChangeArrowheads="1"/>
          </p:cNvSpPr>
          <p:nvPr/>
        </p:nvSpPr>
        <p:spPr bwMode="auto">
          <a:xfrm>
            <a:off x="395537" y="1200211"/>
            <a:ext cx="8279581" cy="5738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smtClean="0">
                <a:latin typeface="Times New Roman" pitchFamily="18" charset="0"/>
              </a:rPr>
              <a:t>例</a:t>
            </a:r>
            <a:r>
              <a:rPr lang="en-US" altLang="zh-CN" sz="2600" smtClean="0">
                <a:latin typeface="Times New Roman" pitchFamily="18" charset="0"/>
              </a:rPr>
              <a:t>2</a:t>
            </a:r>
            <a:r>
              <a:rPr lang="zh-CN" altLang="en-US" sz="2600" smtClean="0">
                <a:latin typeface="Times New Roman" pitchFamily="18" charset="0"/>
              </a:rPr>
              <a:t> ．一</a:t>
            </a:r>
            <a:r>
              <a:rPr lang="zh-CN" altLang="en-US" sz="2600">
                <a:latin typeface="Times New Roman" pitchFamily="18" charset="0"/>
              </a:rPr>
              <a:t>台电视机</a:t>
            </a:r>
            <a:r>
              <a:rPr lang="en-US" altLang="zh-CN" sz="2600">
                <a:latin typeface="Times New Roman" pitchFamily="18" charset="0"/>
              </a:rPr>
              <a:t>5 h</a:t>
            </a:r>
            <a:r>
              <a:rPr lang="zh-CN" altLang="en-US" sz="2600">
                <a:latin typeface="Times New Roman" pitchFamily="18" charset="0"/>
              </a:rPr>
              <a:t>耗电</a:t>
            </a:r>
            <a:r>
              <a:rPr lang="en-US" altLang="zh-CN" sz="2600">
                <a:latin typeface="Times New Roman" pitchFamily="18" charset="0"/>
              </a:rPr>
              <a:t>1</a:t>
            </a:r>
            <a:r>
              <a:rPr lang="zh-CN" altLang="en-US" sz="2600">
                <a:latin typeface="Times New Roman" pitchFamily="18" charset="0"/>
              </a:rPr>
              <a:t>度，这台电视机的功率是多少</a:t>
            </a:r>
            <a:r>
              <a:rPr lang="en-US" altLang="zh-CN" sz="2600">
                <a:latin typeface="Times New Roman" pitchFamily="18" charset="0"/>
              </a:rPr>
              <a:t>?</a:t>
            </a:r>
          </a:p>
        </p:txBody>
      </p:sp>
      <p:sp>
        <p:nvSpPr>
          <p:cNvPr id="17426" name="Rectangle 5"/>
          <p:cNvSpPr>
            <a:spLocks noChangeArrowheads="1"/>
          </p:cNvSpPr>
          <p:nvPr/>
        </p:nvSpPr>
        <p:spPr bwMode="auto">
          <a:xfrm>
            <a:off x="933700" y="2145568"/>
            <a:ext cx="1117600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</a:rPr>
              <a:t>解：</a:t>
            </a:r>
          </a:p>
        </p:txBody>
      </p:sp>
      <p:grpSp>
        <p:nvGrpSpPr>
          <p:cNvPr id="3" name="Group 19"/>
          <p:cNvGrpSpPr/>
          <p:nvPr/>
        </p:nvGrpSpPr>
        <p:grpSpPr>
          <a:xfrm>
            <a:off x="2016377" y="1850294"/>
            <a:ext cx="6048375" cy="966787"/>
            <a:chOff x="0" y="-94"/>
            <a:chExt cx="3810" cy="812"/>
          </a:xfrm>
        </p:grpSpPr>
        <p:sp>
          <p:nvSpPr>
            <p:cNvPr id="30735" name="Rectangle 11"/>
            <p:cNvSpPr>
              <a:spLocks noChangeArrowheads="1"/>
            </p:cNvSpPr>
            <p:nvPr/>
          </p:nvSpPr>
          <p:spPr bwMode="auto">
            <a:xfrm>
              <a:off x="0" y="136"/>
              <a:ext cx="3810" cy="4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600" i="1">
                  <a:solidFill>
                    <a:srgbClr val="FF0000"/>
                  </a:solidFill>
                  <a:latin typeface="Times New Roman" pitchFamily="18" charset="0"/>
                </a:rPr>
                <a:t>P</a:t>
              </a:r>
              <a:r>
                <a:rPr lang="en-US" altLang="zh-CN" sz="2600">
                  <a:solidFill>
                    <a:srgbClr val="FF0000"/>
                  </a:solidFill>
                  <a:latin typeface="Times New Roman" pitchFamily="18" charset="0"/>
                </a:rPr>
                <a:t> =</a:t>
              </a:r>
              <a:r>
                <a:rPr lang="zh-CN" altLang="en-US" sz="2600">
                  <a:solidFill>
                    <a:srgbClr val="FF0000"/>
                  </a:solidFill>
                  <a:latin typeface="Times New Roman" pitchFamily="18" charset="0"/>
                </a:rPr>
                <a:t>　　</a:t>
              </a:r>
              <a:r>
                <a:rPr lang="en-US" altLang="zh-CN" sz="2600">
                  <a:solidFill>
                    <a:srgbClr val="FF0000"/>
                  </a:solidFill>
                  <a:latin typeface="Times New Roman" pitchFamily="18" charset="0"/>
                </a:rPr>
                <a:t>= </a:t>
              </a:r>
              <a:r>
                <a:rPr lang="zh-CN" altLang="en-US" sz="2600">
                  <a:solidFill>
                    <a:srgbClr val="FF0000"/>
                  </a:solidFill>
                  <a:latin typeface="Times New Roman" pitchFamily="18" charset="0"/>
                </a:rPr>
                <a:t>　　　　 </a:t>
              </a:r>
              <a:r>
                <a:rPr lang="en-US" altLang="zh-CN" sz="2600">
                  <a:solidFill>
                    <a:srgbClr val="FF0000"/>
                  </a:solidFill>
                  <a:latin typeface="Times New Roman" pitchFamily="18" charset="0"/>
                </a:rPr>
                <a:t>= 0.2 kW =</a:t>
              </a:r>
              <a:r>
                <a:rPr lang="zh-CN" altLang="en-US" sz="2600">
                  <a:solidFill>
                    <a:srgbClr val="FF0000"/>
                  </a:solidFill>
                  <a:latin typeface="Times New Roman" pitchFamily="18" charset="0"/>
                </a:rPr>
                <a:t> </a:t>
              </a:r>
              <a:r>
                <a:rPr lang="en-US" altLang="zh-CN" sz="2600">
                  <a:solidFill>
                    <a:srgbClr val="FF0000"/>
                  </a:solidFill>
                  <a:latin typeface="Times New Roman" pitchFamily="18" charset="0"/>
                </a:rPr>
                <a:t>200 W</a:t>
              </a:r>
            </a:p>
          </p:txBody>
        </p:sp>
        <p:sp>
          <p:nvSpPr>
            <p:cNvPr id="30736" name="Rectangle 12"/>
            <p:cNvSpPr>
              <a:spLocks noChangeArrowheads="1"/>
            </p:cNvSpPr>
            <p:nvPr/>
          </p:nvSpPr>
          <p:spPr bwMode="auto">
            <a:xfrm>
              <a:off x="385" y="-34"/>
              <a:ext cx="291" cy="7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 i="1">
                  <a:solidFill>
                    <a:srgbClr val="FF0000"/>
                  </a:solidFill>
                  <a:latin typeface="Times New Roman" pitchFamily="18" charset="0"/>
                </a:rPr>
                <a:t>W</a:t>
              </a:r>
            </a:p>
            <a:p>
              <a:pPr algn="ctr"/>
              <a:r>
                <a:rPr lang="en-US" altLang="zh-CN" sz="2600" i="1">
                  <a:solidFill>
                    <a:srgbClr val="FF0000"/>
                  </a:solidFill>
                  <a:latin typeface="Times New Roman" pitchFamily="18" charset="0"/>
                </a:rPr>
                <a:t>t</a:t>
              </a:r>
            </a:p>
          </p:txBody>
        </p:sp>
        <p:sp>
          <p:nvSpPr>
            <p:cNvPr id="30737" name="Line 13"/>
            <p:cNvSpPr>
              <a:spLocks noChangeShapeType="1"/>
            </p:cNvSpPr>
            <p:nvPr/>
          </p:nvSpPr>
          <p:spPr bwMode="auto">
            <a:xfrm>
              <a:off x="385" y="330"/>
              <a:ext cx="273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8" name="Rectangle 14"/>
            <p:cNvSpPr>
              <a:spLocks noChangeArrowheads="1"/>
            </p:cNvSpPr>
            <p:nvPr/>
          </p:nvSpPr>
          <p:spPr bwMode="auto">
            <a:xfrm>
              <a:off x="1020" y="-94"/>
              <a:ext cx="751" cy="7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solidFill>
                    <a:srgbClr val="FF0000"/>
                  </a:solidFill>
                  <a:latin typeface="Times New Roman" pitchFamily="18" charset="0"/>
                </a:rPr>
                <a:t>1 kW·h</a:t>
              </a:r>
            </a:p>
            <a:p>
              <a:pPr algn="ctr"/>
              <a:r>
                <a:rPr lang="en-US" altLang="zh-CN" sz="2600">
                  <a:solidFill>
                    <a:srgbClr val="FF0000"/>
                  </a:solidFill>
                  <a:latin typeface="Times New Roman" pitchFamily="18" charset="0"/>
                </a:rPr>
                <a:t>5 h</a:t>
              </a:r>
            </a:p>
          </p:txBody>
        </p:sp>
        <p:sp>
          <p:nvSpPr>
            <p:cNvPr id="30739" name="Line 15"/>
            <p:cNvSpPr>
              <a:spLocks noChangeShapeType="1"/>
            </p:cNvSpPr>
            <p:nvPr/>
          </p:nvSpPr>
          <p:spPr bwMode="auto">
            <a:xfrm>
              <a:off x="1000" y="295"/>
              <a:ext cx="791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33" name="Rectangle 20"/>
          <p:cNvSpPr>
            <a:spLocks noChangeArrowheads="1"/>
          </p:cNvSpPr>
          <p:nvPr/>
        </p:nvSpPr>
        <p:spPr bwMode="auto">
          <a:xfrm>
            <a:off x="971600" y="3077054"/>
            <a:ext cx="6007100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</a:rPr>
              <a:t>答：这台电视机的功率是 </a:t>
            </a: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</a:rPr>
              <a:t>200 W</a:t>
            </a: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580834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5" grpId="0"/>
      <p:bldP spid="17426" grpId="0"/>
      <p:bldP spid="174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ChangeArrowheads="1"/>
          </p:cNvSpPr>
          <p:nvPr/>
        </p:nvSpPr>
        <p:spPr bwMode="auto">
          <a:xfrm>
            <a:off x="467544" y="622722"/>
            <a:ext cx="8208962" cy="18975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smtClean="0">
                <a:latin typeface="Times New Roman" pitchFamily="18" charset="0"/>
              </a:rPr>
              <a:t>例</a:t>
            </a:r>
            <a:r>
              <a:rPr lang="en-US" altLang="zh-CN" sz="2600" smtClean="0">
                <a:latin typeface="Times New Roman" pitchFamily="18" charset="0"/>
              </a:rPr>
              <a:t>3</a:t>
            </a:r>
            <a:r>
              <a:rPr lang="zh-CN" altLang="en-US" sz="2600" smtClean="0">
                <a:latin typeface="Times New Roman" pitchFamily="18" charset="0"/>
              </a:rPr>
              <a:t>．</a:t>
            </a:r>
            <a:r>
              <a:rPr lang="zh-CN" altLang="en-US" sz="2600">
                <a:latin typeface="Times New Roman" pitchFamily="18" charset="0"/>
              </a:rPr>
              <a:t>某电视机的电功率是 </a:t>
            </a:r>
            <a:r>
              <a:rPr lang="en-US" altLang="zh-CN" sz="2600">
                <a:latin typeface="Times New Roman" pitchFamily="18" charset="0"/>
              </a:rPr>
              <a:t>150 W</a:t>
            </a:r>
            <a:r>
              <a:rPr lang="zh-CN" altLang="en-US" sz="2600">
                <a:latin typeface="Times New Roman" pitchFamily="18" charset="0"/>
              </a:rPr>
              <a:t>，每天使用</a:t>
            </a:r>
            <a:r>
              <a:rPr lang="en-US" altLang="zh-CN" sz="2600">
                <a:latin typeface="Times New Roman" pitchFamily="18" charset="0"/>
              </a:rPr>
              <a:t>3 h</a:t>
            </a:r>
            <a:r>
              <a:rPr lang="zh-CN" altLang="en-US" sz="2600">
                <a:latin typeface="Times New Roman" pitchFamily="18" charset="0"/>
              </a:rPr>
              <a:t>，一个月用电多少千瓦时</a:t>
            </a:r>
            <a:r>
              <a:rPr lang="en-US" altLang="zh-CN" sz="2600">
                <a:latin typeface="Times New Roman" pitchFamily="18" charset="0"/>
              </a:rPr>
              <a:t>? </a:t>
            </a:r>
            <a:r>
              <a:rPr lang="zh-CN" altLang="en-US" sz="2600" smtClean="0">
                <a:latin typeface="Times New Roman" pitchFamily="18" charset="0"/>
              </a:rPr>
              <a:t>每度电</a:t>
            </a:r>
            <a:r>
              <a:rPr lang="en-US" altLang="zh-CN" sz="2600" smtClean="0">
                <a:latin typeface="Times New Roman" pitchFamily="18" charset="0"/>
              </a:rPr>
              <a:t>0.5</a:t>
            </a:r>
            <a:r>
              <a:rPr lang="zh-CN" altLang="en-US" sz="2600" smtClean="0">
                <a:latin typeface="Times New Roman" pitchFamily="18" charset="0"/>
              </a:rPr>
              <a:t>元，共需电费多少钱？（</a:t>
            </a:r>
            <a:r>
              <a:rPr lang="zh-CN" altLang="en-US" sz="2600">
                <a:latin typeface="Times New Roman" pitchFamily="18" charset="0"/>
              </a:rPr>
              <a:t>按 </a:t>
            </a:r>
            <a:r>
              <a:rPr lang="en-US" altLang="zh-CN" sz="2600">
                <a:latin typeface="Times New Roman" pitchFamily="18" charset="0"/>
              </a:rPr>
              <a:t>30 </a:t>
            </a:r>
            <a:r>
              <a:rPr lang="zh-CN" altLang="en-US" sz="2600">
                <a:latin typeface="Times New Roman" pitchFamily="18" charset="0"/>
              </a:rPr>
              <a:t>天计算）</a:t>
            </a:r>
            <a:endParaRPr lang="en-US" altLang="zh-CN" sz="2600">
              <a:latin typeface="Times New Roman" pitchFamily="18" charset="0"/>
            </a:endParaRPr>
          </a:p>
        </p:txBody>
      </p:sp>
      <p:sp>
        <p:nvSpPr>
          <p:cNvPr id="16393" name="Rectangle 7"/>
          <p:cNvSpPr>
            <a:spLocks noChangeArrowheads="1"/>
          </p:cNvSpPr>
          <p:nvPr/>
        </p:nvSpPr>
        <p:spPr bwMode="auto">
          <a:xfrm>
            <a:off x="683568" y="2643936"/>
            <a:ext cx="8066088" cy="18975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</a:rPr>
              <a:t>  解：</a:t>
            </a:r>
            <a:r>
              <a:rPr lang="en-US" altLang="zh-CN" sz="2600" i="1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</a:rPr>
              <a:t> = </a:t>
            </a:r>
            <a:r>
              <a:rPr lang="en-US" altLang="zh-CN" sz="2600" i="1">
                <a:solidFill>
                  <a:srgbClr val="FF0000"/>
                </a:solidFill>
                <a:latin typeface="Times New Roman" pitchFamily="18" charset="0"/>
              </a:rPr>
              <a:t>Pt</a:t>
            </a: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</a:rPr>
              <a:t> = 0.15 kW×3 h×30 = 13.5 kW · </a:t>
            </a:r>
            <a:r>
              <a:rPr lang="en-US" altLang="zh-CN" sz="2600" smtClean="0">
                <a:solidFill>
                  <a:srgbClr val="FF0000"/>
                </a:solidFill>
                <a:latin typeface="Times New Roman" pitchFamily="18" charset="0"/>
              </a:rPr>
              <a:t>h</a:t>
            </a:r>
          </a:p>
          <a:p>
            <a:pPr>
              <a:lnSpc>
                <a:spcPct val="150000"/>
              </a:lnSpc>
            </a:pPr>
            <a:r>
              <a:rPr lang="en-US" altLang="zh-CN" sz="2600" smtClean="0">
                <a:solidFill>
                  <a:srgbClr val="FF0000"/>
                </a:solidFill>
                <a:latin typeface="Times New Roman" pitchFamily="18" charset="0"/>
              </a:rPr>
              <a:t>          13.5 kW · h×0.5 =6.75</a:t>
            </a:r>
            <a:r>
              <a:rPr lang="zh-CN" altLang="en-US" sz="2600" smtClean="0">
                <a:solidFill>
                  <a:srgbClr val="FF0000"/>
                </a:solidFill>
                <a:latin typeface="Times New Roman" pitchFamily="18" charset="0"/>
              </a:rPr>
              <a:t>元</a:t>
            </a:r>
            <a:endParaRPr lang="en-US" altLang="zh-CN" sz="2600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</a:rPr>
              <a:t>  答：一个月用电 </a:t>
            </a:r>
            <a:r>
              <a:rPr lang="en-US" altLang="zh-CN" sz="2600">
                <a:solidFill>
                  <a:srgbClr val="FF0000"/>
                </a:solidFill>
                <a:latin typeface="Times New Roman" pitchFamily="18" charset="0"/>
              </a:rPr>
              <a:t>13.5 kW · </a:t>
            </a:r>
            <a:r>
              <a:rPr lang="en-US" altLang="zh-CN" sz="2600" smtClean="0">
                <a:solidFill>
                  <a:srgbClr val="FF0000"/>
                </a:solidFill>
                <a:latin typeface="Times New Roman" pitchFamily="18" charset="0"/>
              </a:rPr>
              <a:t>h</a:t>
            </a:r>
            <a:r>
              <a:rPr lang="zh-CN" altLang="en-US" sz="2600" smtClean="0">
                <a:solidFill>
                  <a:srgbClr val="FF0000"/>
                </a:solidFill>
                <a:latin typeface="Times New Roman" pitchFamily="18" charset="0"/>
              </a:rPr>
              <a:t>，共需要电费</a:t>
            </a:r>
            <a:r>
              <a:rPr lang="en-US" altLang="zh-CN" sz="2600" smtClean="0">
                <a:solidFill>
                  <a:srgbClr val="FF0000"/>
                </a:solidFill>
                <a:latin typeface="Times New Roman" pitchFamily="18" charset="0"/>
              </a:rPr>
              <a:t>6.75</a:t>
            </a:r>
            <a:r>
              <a:rPr lang="zh-CN" altLang="en-US" sz="2600" smtClean="0">
                <a:solidFill>
                  <a:srgbClr val="FF0000"/>
                </a:solidFill>
                <a:latin typeface="Times New Roman" pitchFamily="18" charset="0"/>
              </a:rPr>
              <a:t>元。</a:t>
            </a:r>
            <a:endParaRPr lang="zh-CN" altLang="en-US" sz="260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7615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467544" y="622722"/>
            <a:ext cx="8388350" cy="30931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smtClean="0">
                <a:latin typeface="Times New Roman" pitchFamily="18" charset="0"/>
              </a:rPr>
              <a:t>例</a:t>
            </a:r>
            <a:r>
              <a:rPr lang="en-US" altLang="zh-CN" sz="2600" smtClean="0">
                <a:latin typeface="Times New Roman" pitchFamily="18" charset="0"/>
              </a:rPr>
              <a:t>4</a:t>
            </a:r>
            <a:r>
              <a:rPr lang="zh-CN" altLang="en-US" sz="2600" smtClean="0">
                <a:latin typeface="Times New Roman" pitchFamily="18" charset="0"/>
              </a:rPr>
              <a:t>．</a:t>
            </a:r>
            <a:r>
              <a:rPr lang="zh-CN" altLang="en-US" sz="2600">
                <a:latin typeface="Times New Roman" pitchFamily="18" charset="0"/>
              </a:rPr>
              <a:t>一位电视记者在讲到某工厂上半年共节约电</a:t>
            </a: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</a:rPr>
              <a:t>5000kW · h </a:t>
            </a:r>
            <a:r>
              <a:rPr lang="zh-CN" altLang="en-US" sz="2600">
                <a:latin typeface="Times New Roman" pitchFamily="18" charset="0"/>
              </a:rPr>
              <a:t>的时候，手举一只理发用电吹风机说：“我这只电吹风是 </a:t>
            </a:r>
            <a:r>
              <a:rPr lang="en-US" altLang="zh-CN" sz="2600">
                <a:latin typeface="Times New Roman" pitchFamily="18" charset="0"/>
              </a:rPr>
              <a:t>500 </a:t>
            </a:r>
            <a:r>
              <a:rPr lang="zh-CN" altLang="en-US" sz="2600">
                <a:latin typeface="Times New Roman" pitchFamily="18" charset="0"/>
              </a:rPr>
              <a:t>瓦的，也就是 </a:t>
            </a:r>
            <a:r>
              <a:rPr lang="en-US" altLang="zh-CN" sz="2600">
                <a:latin typeface="Times New Roman" pitchFamily="18" charset="0"/>
              </a:rPr>
              <a:t>0.5 </a:t>
            </a:r>
            <a:r>
              <a:rPr lang="zh-CN" altLang="en-US" sz="2600">
                <a:latin typeface="Times New Roman" pitchFamily="18" charset="0"/>
              </a:rPr>
              <a:t>千瓦，这个工厂节省的电力可以开动 </a:t>
            </a:r>
            <a:r>
              <a:rPr lang="en-US" altLang="zh-CN" sz="2600">
                <a:latin typeface="Times New Roman" pitchFamily="18" charset="0"/>
              </a:rPr>
              <a:t>10 000 </a:t>
            </a:r>
            <a:r>
              <a:rPr lang="zh-CN" altLang="en-US" sz="2600">
                <a:latin typeface="Times New Roman" pitchFamily="18" charset="0"/>
              </a:rPr>
              <a:t>个这样的电吹风”。这位记者错在哪里</a:t>
            </a:r>
            <a:r>
              <a:rPr lang="en-US" altLang="zh-CN" sz="2600">
                <a:latin typeface="Times New Roman" pitchFamily="18" charset="0"/>
              </a:rPr>
              <a:t>? </a:t>
            </a:r>
          </a:p>
        </p:txBody>
      </p:sp>
      <p:sp>
        <p:nvSpPr>
          <p:cNvPr id="31746" name="Rectangle 7"/>
          <p:cNvSpPr>
            <a:spLocks noChangeArrowheads="1"/>
          </p:cNvSpPr>
          <p:nvPr/>
        </p:nvSpPr>
        <p:spPr bwMode="auto">
          <a:xfrm>
            <a:off x="396875" y="4597004"/>
            <a:ext cx="8135938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>
                <a:latin typeface="Times New Roman" pitchFamily="18" charset="0"/>
              </a:rPr>
              <a:t>　</a:t>
            </a:r>
            <a:endParaRPr lang="zh-CN" altLang="en-US" sz="260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31749" name="文本框 1"/>
          <p:cNvSpPr txBox="1">
            <a:spLocks noChangeArrowheads="1"/>
          </p:cNvSpPr>
          <p:nvPr/>
        </p:nvSpPr>
        <p:spPr bwMode="auto">
          <a:xfrm>
            <a:off x="1187624" y="3871102"/>
            <a:ext cx="6936514" cy="5738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>
                <a:solidFill>
                  <a:srgbClr val="FF0000"/>
                </a:solidFill>
                <a:latin typeface="Times New Roman" pitchFamily="18" charset="0"/>
              </a:rPr>
              <a:t>这位记者的说法混淆了电能和电功率的概念。 </a:t>
            </a:r>
          </a:p>
        </p:txBody>
      </p:sp>
    </p:spTree>
    <p:extLst>
      <p:ext uri="{BB962C8B-B14F-4D97-AF65-F5344CB8AC3E}">
        <p14:creationId xmlns:p14="http://schemas.microsoft.com/office/powerpoint/2010/main" val="2008295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3174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2303</Words>
  <Application>Microsoft Office PowerPoint</Application>
  <PresentationFormat>全屏显示(16:9)</PresentationFormat>
  <Paragraphs>173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22</cp:revision>
  <dcterms:created xsi:type="dcterms:W3CDTF">2020-09-20T09:41:48Z</dcterms:created>
  <dcterms:modified xsi:type="dcterms:W3CDTF">2021-08-20T02:24:11Z</dcterms:modified>
</cp:coreProperties>
</file>